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handoutMasterIdLst>
    <p:handoutMasterId r:id="rId25"/>
  </p:handoutMasterIdLst>
  <p:sldIdLst>
    <p:sldId id="257" r:id="rId2"/>
    <p:sldId id="407" r:id="rId3"/>
    <p:sldId id="408" r:id="rId4"/>
    <p:sldId id="409" r:id="rId5"/>
    <p:sldId id="410" r:id="rId6"/>
    <p:sldId id="411" r:id="rId7"/>
    <p:sldId id="412" r:id="rId8"/>
    <p:sldId id="413" r:id="rId9"/>
    <p:sldId id="414" r:id="rId10"/>
    <p:sldId id="415" r:id="rId11"/>
    <p:sldId id="416" r:id="rId12"/>
    <p:sldId id="417" r:id="rId13"/>
    <p:sldId id="418" r:id="rId14"/>
    <p:sldId id="419" r:id="rId15"/>
    <p:sldId id="421" r:id="rId16"/>
    <p:sldId id="422" r:id="rId17"/>
    <p:sldId id="423" r:id="rId18"/>
    <p:sldId id="424" r:id="rId19"/>
    <p:sldId id="401" r:id="rId20"/>
    <p:sldId id="402" r:id="rId21"/>
    <p:sldId id="398" r:id="rId22"/>
    <p:sldId id="400" r:id="rId23"/>
    <p:sldId id="406" r:id="rId24"/>
  </p:sldIdLst>
  <p:sldSz cx="9144000" cy="6858000" type="screen4x3"/>
  <p:notesSz cx="6881813" cy="100028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94" autoAdjust="0"/>
    <p:restoredTop sz="94660"/>
  </p:normalViewPr>
  <p:slideViewPr>
    <p:cSldViewPr>
      <p:cViewPr varScale="1">
        <p:scale>
          <a:sx n="90" d="100"/>
          <a:sy n="90" d="100"/>
        </p:scale>
        <p:origin x="154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6CBE6A2-ACCD-4C08-A4D1-27AAF2955A7D}"/>
              </a:ext>
            </a:extLst>
          </p:cNvPr>
          <p:cNvSpPr>
            <a:spLocks noGrp="1"/>
          </p:cNvSpPr>
          <p:nvPr>
            <p:ph type="hdr" sz="quarter"/>
          </p:nvPr>
        </p:nvSpPr>
        <p:spPr>
          <a:xfrm>
            <a:off x="0" y="0"/>
            <a:ext cx="2982913" cy="500063"/>
          </a:xfrm>
          <a:prstGeom prst="rect">
            <a:avLst/>
          </a:prstGeom>
        </p:spPr>
        <p:txBody>
          <a:bodyPr vert="horz" lIns="96478" tIns="48239" rIns="96478" bIns="48239" rtlCol="0"/>
          <a:lstStyle>
            <a:lvl1pPr algn="l">
              <a:defRPr sz="1300">
                <a:latin typeface="Arial" charset="0"/>
                <a:cs typeface="Arial" charset="0"/>
              </a:defRPr>
            </a:lvl1pPr>
          </a:lstStyle>
          <a:p>
            <a:pPr>
              <a:defRPr/>
            </a:pPr>
            <a:endParaRPr lang="en-GB"/>
          </a:p>
        </p:txBody>
      </p:sp>
      <p:sp>
        <p:nvSpPr>
          <p:cNvPr id="3" name="Date Placeholder 2">
            <a:extLst>
              <a:ext uri="{FF2B5EF4-FFF2-40B4-BE49-F238E27FC236}">
                <a16:creationId xmlns:a16="http://schemas.microsoft.com/office/drawing/2014/main" id="{4E91CA23-6DE7-48EC-BA20-205B0C097176}"/>
              </a:ext>
            </a:extLst>
          </p:cNvPr>
          <p:cNvSpPr>
            <a:spLocks noGrp="1"/>
          </p:cNvSpPr>
          <p:nvPr>
            <p:ph type="dt" sz="quarter" idx="1"/>
          </p:nvPr>
        </p:nvSpPr>
        <p:spPr>
          <a:xfrm>
            <a:off x="3897313" y="0"/>
            <a:ext cx="2982912" cy="500063"/>
          </a:xfrm>
          <a:prstGeom prst="rect">
            <a:avLst/>
          </a:prstGeom>
        </p:spPr>
        <p:txBody>
          <a:bodyPr vert="horz" lIns="96478" tIns="48239" rIns="96478" bIns="48239" rtlCol="0"/>
          <a:lstStyle>
            <a:lvl1pPr algn="r">
              <a:defRPr sz="1300">
                <a:latin typeface="Arial" charset="0"/>
                <a:cs typeface="Arial" charset="0"/>
              </a:defRPr>
            </a:lvl1pPr>
          </a:lstStyle>
          <a:p>
            <a:pPr>
              <a:defRPr/>
            </a:pPr>
            <a:fld id="{4D6E8C0C-8311-45D5-B48A-0EB3DD06238E}" type="datetimeFigureOut">
              <a:rPr lang="en-GB"/>
              <a:pPr>
                <a:defRPr/>
              </a:pPr>
              <a:t>28/06/2022</a:t>
            </a:fld>
            <a:endParaRPr lang="en-GB"/>
          </a:p>
        </p:txBody>
      </p:sp>
      <p:sp>
        <p:nvSpPr>
          <p:cNvPr id="4" name="Footer Placeholder 3">
            <a:extLst>
              <a:ext uri="{FF2B5EF4-FFF2-40B4-BE49-F238E27FC236}">
                <a16:creationId xmlns:a16="http://schemas.microsoft.com/office/drawing/2014/main" id="{5D716702-1123-4CEC-ACCA-ABEDCC43A2AF}"/>
              </a:ext>
            </a:extLst>
          </p:cNvPr>
          <p:cNvSpPr>
            <a:spLocks noGrp="1"/>
          </p:cNvSpPr>
          <p:nvPr>
            <p:ph type="ftr" sz="quarter" idx="2"/>
          </p:nvPr>
        </p:nvSpPr>
        <p:spPr>
          <a:xfrm>
            <a:off x="0" y="9501188"/>
            <a:ext cx="2982913" cy="500062"/>
          </a:xfrm>
          <a:prstGeom prst="rect">
            <a:avLst/>
          </a:prstGeom>
        </p:spPr>
        <p:txBody>
          <a:bodyPr vert="horz" lIns="96478" tIns="48239" rIns="96478" bIns="48239" rtlCol="0" anchor="b"/>
          <a:lstStyle>
            <a:lvl1pPr algn="l">
              <a:defRPr sz="1300">
                <a:latin typeface="Arial" charset="0"/>
                <a:cs typeface="Arial" charset="0"/>
              </a:defRPr>
            </a:lvl1pPr>
          </a:lstStyle>
          <a:p>
            <a:pPr>
              <a:defRPr/>
            </a:pPr>
            <a:endParaRPr lang="en-GB"/>
          </a:p>
        </p:txBody>
      </p:sp>
      <p:sp>
        <p:nvSpPr>
          <p:cNvPr id="5" name="Slide Number Placeholder 4">
            <a:extLst>
              <a:ext uri="{FF2B5EF4-FFF2-40B4-BE49-F238E27FC236}">
                <a16:creationId xmlns:a16="http://schemas.microsoft.com/office/drawing/2014/main" id="{0D91C451-36F4-45E5-92E5-3EACF1529969}"/>
              </a:ext>
            </a:extLst>
          </p:cNvPr>
          <p:cNvSpPr>
            <a:spLocks noGrp="1"/>
          </p:cNvSpPr>
          <p:nvPr>
            <p:ph type="sldNum" sz="quarter" idx="3"/>
          </p:nvPr>
        </p:nvSpPr>
        <p:spPr>
          <a:xfrm>
            <a:off x="3897313" y="9501188"/>
            <a:ext cx="2982912" cy="500062"/>
          </a:xfrm>
          <a:prstGeom prst="rect">
            <a:avLst/>
          </a:prstGeom>
        </p:spPr>
        <p:txBody>
          <a:bodyPr vert="horz" wrap="square" lIns="96478" tIns="48239" rIns="96478" bIns="48239" numCol="1" anchor="b" anchorCtr="0" compatLnSpc="1">
            <a:prstTxWarp prst="textNoShape">
              <a:avLst/>
            </a:prstTxWarp>
          </a:bodyPr>
          <a:lstStyle>
            <a:lvl1pPr algn="r">
              <a:defRPr sz="1300"/>
            </a:lvl1pPr>
          </a:lstStyle>
          <a:p>
            <a:pPr>
              <a:defRPr/>
            </a:pPr>
            <a:fld id="{3D576BA5-DA20-4B70-B15F-0F0565A35034}"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8A8C01C-C43A-4414-A257-34F1E452B6FF}"/>
              </a:ext>
            </a:extLst>
          </p:cNvPr>
          <p:cNvSpPr>
            <a:spLocks noGrp="1"/>
          </p:cNvSpPr>
          <p:nvPr>
            <p:ph type="dt" sz="half" idx="10"/>
          </p:nvPr>
        </p:nvSpPr>
        <p:spPr/>
        <p:txBody>
          <a:bodyPr/>
          <a:lstStyle>
            <a:lvl1pPr>
              <a:defRPr/>
            </a:lvl1pPr>
          </a:lstStyle>
          <a:p>
            <a:pPr>
              <a:defRPr/>
            </a:pPr>
            <a:fld id="{60829C2D-30F8-4F0F-8AC3-07A23A5BCF62}" type="datetimeFigureOut">
              <a:rPr lang="en-GB"/>
              <a:pPr>
                <a:defRPr/>
              </a:pPr>
              <a:t>28/06/2022</a:t>
            </a:fld>
            <a:endParaRPr lang="en-GB"/>
          </a:p>
        </p:txBody>
      </p:sp>
      <p:sp>
        <p:nvSpPr>
          <p:cNvPr id="5" name="Footer Placeholder 4">
            <a:extLst>
              <a:ext uri="{FF2B5EF4-FFF2-40B4-BE49-F238E27FC236}">
                <a16:creationId xmlns:a16="http://schemas.microsoft.com/office/drawing/2014/main" id="{0DDE8896-F97F-44DB-8CD2-6DA78962EBDB}"/>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1CD41A5-456D-4E67-B18C-4F953C523EEB}"/>
              </a:ext>
            </a:extLst>
          </p:cNvPr>
          <p:cNvSpPr>
            <a:spLocks noGrp="1"/>
          </p:cNvSpPr>
          <p:nvPr>
            <p:ph type="sldNum" sz="quarter" idx="12"/>
          </p:nvPr>
        </p:nvSpPr>
        <p:spPr/>
        <p:txBody>
          <a:bodyPr/>
          <a:lstStyle>
            <a:lvl1pPr>
              <a:defRPr/>
            </a:lvl1pPr>
          </a:lstStyle>
          <a:p>
            <a:pPr>
              <a:defRPr/>
            </a:pPr>
            <a:fld id="{7029E361-E344-4414-9983-9A6A0F221C4A}" type="slidenum">
              <a:rPr lang="en-GB" altLang="en-US"/>
              <a:pPr>
                <a:defRPr/>
              </a:pPr>
              <a:t>‹#›</a:t>
            </a:fld>
            <a:endParaRPr lang="en-GB" altLang="en-US"/>
          </a:p>
        </p:txBody>
      </p:sp>
    </p:spTree>
    <p:extLst>
      <p:ext uri="{BB962C8B-B14F-4D97-AF65-F5344CB8AC3E}">
        <p14:creationId xmlns:p14="http://schemas.microsoft.com/office/powerpoint/2010/main" val="2318438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71FDE1-EC3A-45FC-8B1D-254AA5B4F34B}"/>
              </a:ext>
            </a:extLst>
          </p:cNvPr>
          <p:cNvSpPr>
            <a:spLocks noGrp="1"/>
          </p:cNvSpPr>
          <p:nvPr>
            <p:ph type="dt" sz="half" idx="10"/>
          </p:nvPr>
        </p:nvSpPr>
        <p:spPr/>
        <p:txBody>
          <a:bodyPr/>
          <a:lstStyle>
            <a:lvl1pPr>
              <a:defRPr/>
            </a:lvl1pPr>
          </a:lstStyle>
          <a:p>
            <a:pPr>
              <a:defRPr/>
            </a:pPr>
            <a:fld id="{7BCF4C23-3F08-47CE-915E-74F9E56FC4D1}" type="datetimeFigureOut">
              <a:rPr lang="en-GB"/>
              <a:pPr>
                <a:defRPr/>
              </a:pPr>
              <a:t>28/06/2022</a:t>
            </a:fld>
            <a:endParaRPr lang="en-GB"/>
          </a:p>
        </p:txBody>
      </p:sp>
      <p:sp>
        <p:nvSpPr>
          <p:cNvPr id="5" name="Footer Placeholder 4">
            <a:extLst>
              <a:ext uri="{FF2B5EF4-FFF2-40B4-BE49-F238E27FC236}">
                <a16:creationId xmlns:a16="http://schemas.microsoft.com/office/drawing/2014/main" id="{26BB13CE-625E-49FA-8B38-D51F74D9B98C}"/>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BC93BE3-880C-42A8-9CE9-A2B18367EC0B}"/>
              </a:ext>
            </a:extLst>
          </p:cNvPr>
          <p:cNvSpPr>
            <a:spLocks noGrp="1"/>
          </p:cNvSpPr>
          <p:nvPr>
            <p:ph type="sldNum" sz="quarter" idx="12"/>
          </p:nvPr>
        </p:nvSpPr>
        <p:spPr/>
        <p:txBody>
          <a:bodyPr/>
          <a:lstStyle>
            <a:lvl1pPr>
              <a:defRPr/>
            </a:lvl1pPr>
          </a:lstStyle>
          <a:p>
            <a:pPr>
              <a:defRPr/>
            </a:pPr>
            <a:fld id="{15471597-D578-4F98-87F3-733761D5C817}" type="slidenum">
              <a:rPr lang="en-GB" altLang="en-US"/>
              <a:pPr>
                <a:defRPr/>
              </a:pPr>
              <a:t>‹#›</a:t>
            </a:fld>
            <a:endParaRPr lang="en-GB" altLang="en-US"/>
          </a:p>
        </p:txBody>
      </p:sp>
    </p:spTree>
    <p:extLst>
      <p:ext uri="{BB962C8B-B14F-4D97-AF65-F5344CB8AC3E}">
        <p14:creationId xmlns:p14="http://schemas.microsoft.com/office/powerpoint/2010/main" val="3599229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4FC18E-09B2-4B65-9A0C-71657138C016}"/>
              </a:ext>
            </a:extLst>
          </p:cNvPr>
          <p:cNvSpPr>
            <a:spLocks noGrp="1"/>
          </p:cNvSpPr>
          <p:nvPr>
            <p:ph type="dt" sz="half" idx="10"/>
          </p:nvPr>
        </p:nvSpPr>
        <p:spPr/>
        <p:txBody>
          <a:bodyPr/>
          <a:lstStyle>
            <a:lvl1pPr>
              <a:defRPr/>
            </a:lvl1pPr>
          </a:lstStyle>
          <a:p>
            <a:pPr>
              <a:defRPr/>
            </a:pPr>
            <a:fld id="{247BB832-1534-4A12-84E6-E52BB64DF519}" type="datetimeFigureOut">
              <a:rPr lang="en-GB"/>
              <a:pPr>
                <a:defRPr/>
              </a:pPr>
              <a:t>28/06/2022</a:t>
            </a:fld>
            <a:endParaRPr lang="en-GB"/>
          </a:p>
        </p:txBody>
      </p:sp>
      <p:sp>
        <p:nvSpPr>
          <p:cNvPr id="5" name="Footer Placeholder 4">
            <a:extLst>
              <a:ext uri="{FF2B5EF4-FFF2-40B4-BE49-F238E27FC236}">
                <a16:creationId xmlns:a16="http://schemas.microsoft.com/office/drawing/2014/main" id="{481DBF84-432E-4628-84AD-98B54735BE12}"/>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71A555AD-D58B-47FD-B75A-C5CA7F19EAA8}"/>
              </a:ext>
            </a:extLst>
          </p:cNvPr>
          <p:cNvSpPr>
            <a:spLocks noGrp="1"/>
          </p:cNvSpPr>
          <p:nvPr>
            <p:ph type="sldNum" sz="quarter" idx="12"/>
          </p:nvPr>
        </p:nvSpPr>
        <p:spPr/>
        <p:txBody>
          <a:bodyPr/>
          <a:lstStyle>
            <a:lvl1pPr>
              <a:defRPr/>
            </a:lvl1pPr>
          </a:lstStyle>
          <a:p>
            <a:pPr>
              <a:defRPr/>
            </a:pPr>
            <a:fld id="{4947DC6E-92EC-4376-9075-BFF6EE89DF9E}" type="slidenum">
              <a:rPr lang="en-GB" altLang="en-US"/>
              <a:pPr>
                <a:defRPr/>
              </a:pPr>
              <a:t>‹#›</a:t>
            </a:fld>
            <a:endParaRPr lang="en-GB" altLang="en-US"/>
          </a:p>
        </p:txBody>
      </p:sp>
    </p:spTree>
    <p:extLst>
      <p:ext uri="{BB962C8B-B14F-4D97-AF65-F5344CB8AC3E}">
        <p14:creationId xmlns:p14="http://schemas.microsoft.com/office/powerpoint/2010/main" val="2432016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4DC7F5-D595-4893-AB62-37629E1AF0BF}"/>
              </a:ext>
            </a:extLst>
          </p:cNvPr>
          <p:cNvSpPr>
            <a:spLocks noGrp="1"/>
          </p:cNvSpPr>
          <p:nvPr>
            <p:ph type="dt" sz="half" idx="10"/>
          </p:nvPr>
        </p:nvSpPr>
        <p:spPr/>
        <p:txBody>
          <a:bodyPr/>
          <a:lstStyle>
            <a:lvl1pPr>
              <a:defRPr/>
            </a:lvl1pPr>
          </a:lstStyle>
          <a:p>
            <a:pPr>
              <a:defRPr/>
            </a:pPr>
            <a:fld id="{C19296C7-CE49-48DB-A800-3C0CA7559B04}" type="datetimeFigureOut">
              <a:rPr lang="en-GB"/>
              <a:pPr>
                <a:defRPr/>
              </a:pPr>
              <a:t>28/06/2022</a:t>
            </a:fld>
            <a:endParaRPr lang="en-GB"/>
          </a:p>
        </p:txBody>
      </p:sp>
      <p:sp>
        <p:nvSpPr>
          <p:cNvPr id="5" name="Footer Placeholder 4">
            <a:extLst>
              <a:ext uri="{FF2B5EF4-FFF2-40B4-BE49-F238E27FC236}">
                <a16:creationId xmlns:a16="http://schemas.microsoft.com/office/drawing/2014/main" id="{25AEFC08-65F7-4B28-89EB-49BDAB989C1F}"/>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F8A25EEA-5DB7-4C0F-B2CA-B829ABA7D5FB}"/>
              </a:ext>
            </a:extLst>
          </p:cNvPr>
          <p:cNvSpPr>
            <a:spLocks noGrp="1"/>
          </p:cNvSpPr>
          <p:nvPr>
            <p:ph type="sldNum" sz="quarter" idx="12"/>
          </p:nvPr>
        </p:nvSpPr>
        <p:spPr/>
        <p:txBody>
          <a:bodyPr/>
          <a:lstStyle>
            <a:lvl1pPr>
              <a:defRPr/>
            </a:lvl1pPr>
          </a:lstStyle>
          <a:p>
            <a:pPr>
              <a:defRPr/>
            </a:pPr>
            <a:fld id="{5F0B1037-F229-4C6E-8167-5EE390E184CB}" type="slidenum">
              <a:rPr lang="en-GB" altLang="en-US"/>
              <a:pPr>
                <a:defRPr/>
              </a:pPr>
              <a:t>‹#›</a:t>
            </a:fld>
            <a:endParaRPr lang="en-GB" altLang="en-US"/>
          </a:p>
        </p:txBody>
      </p:sp>
    </p:spTree>
    <p:extLst>
      <p:ext uri="{BB962C8B-B14F-4D97-AF65-F5344CB8AC3E}">
        <p14:creationId xmlns:p14="http://schemas.microsoft.com/office/powerpoint/2010/main" val="2261833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D0D4B3-3E30-417A-9888-8C78FCBF816C}"/>
              </a:ext>
            </a:extLst>
          </p:cNvPr>
          <p:cNvSpPr>
            <a:spLocks noGrp="1"/>
          </p:cNvSpPr>
          <p:nvPr>
            <p:ph type="dt" sz="half" idx="10"/>
          </p:nvPr>
        </p:nvSpPr>
        <p:spPr/>
        <p:txBody>
          <a:bodyPr/>
          <a:lstStyle>
            <a:lvl1pPr>
              <a:defRPr/>
            </a:lvl1pPr>
          </a:lstStyle>
          <a:p>
            <a:pPr>
              <a:defRPr/>
            </a:pPr>
            <a:fld id="{7A06E6DB-E706-4D5D-B4B9-FA6FD7A04EA2}" type="datetimeFigureOut">
              <a:rPr lang="en-GB"/>
              <a:pPr>
                <a:defRPr/>
              </a:pPr>
              <a:t>28/06/2022</a:t>
            </a:fld>
            <a:endParaRPr lang="en-GB"/>
          </a:p>
        </p:txBody>
      </p:sp>
      <p:sp>
        <p:nvSpPr>
          <p:cNvPr id="5" name="Footer Placeholder 4">
            <a:extLst>
              <a:ext uri="{FF2B5EF4-FFF2-40B4-BE49-F238E27FC236}">
                <a16:creationId xmlns:a16="http://schemas.microsoft.com/office/drawing/2014/main" id="{7E4F8B45-2D63-4341-A1D0-1F2C3C3987BF}"/>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5049C161-ACEB-4CC5-8283-61353A19526A}"/>
              </a:ext>
            </a:extLst>
          </p:cNvPr>
          <p:cNvSpPr>
            <a:spLocks noGrp="1"/>
          </p:cNvSpPr>
          <p:nvPr>
            <p:ph type="sldNum" sz="quarter" idx="12"/>
          </p:nvPr>
        </p:nvSpPr>
        <p:spPr/>
        <p:txBody>
          <a:bodyPr/>
          <a:lstStyle>
            <a:lvl1pPr>
              <a:defRPr/>
            </a:lvl1pPr>
          </a:lstStyle>
          <a:p>
            <a:pPr>
              <a:defRPr/>
            </a:pPr>
            <a:fld id="{A614ADB5-812D-44D3-AF2D-6121F4155C16}" type="slidenum">
              <a:rPr lang="en-GB" altLang="en-US"/>
              <a:pPr>
                <a:defRPr/>
              </a:pPr>
              <a:t>‹#›</a:t>
            </a:fld>
            <a:endParaRPr lang="en-GB" altLang="en-US"/>
          </a:p>
        </p:txBody>
      </p:sp>
    </p:spTree>
    <p:extLst>
      <p:ext uri="{BB962C8B-B14F-4D97-AF65-F5344CB8AC3E}">
        <p14:creationId xmlns:p14="http://schemas.microsoft.com/office/powerpoint/2010/main" val="1145178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8623F2-8144-4EC0-86FB-2E87E6B97053}"/>
              </a:ext>
            </a:extLst>
          </p:cNvPr>
          <p:cNvSpPr>
            <a:spLocks noGrp="1"/>
          </p:cNvSpPr>
          <p:nvPr>
            <p:ph type="dt" sz="half" idx="10"/>
          </p:nvPr>
        </p:nvSpPr>
        <p:spPr/>
        <p:txBody>
          <a:bodyPr/>
          <a:lstStyle>
            <a:lvl1pPr>
              <a:defRPr/>
            </a:lvl1pPr>
          </a:lstStyle>
          <a:p>
            <a:pPr>
              <a:defRPr/>
            </a:pPr>
            <a:fld id="{E2AAE8D6-35D5-460F-9F51-B2AA9A0C4A73}" type="datetimeFigureOut">
              <a:rPr lang="en-GB"/>
              <a:pPr>
                <a:defRPr/>
              </a:pPr>
              <a:t>28/06/2022</a:t>
            </a:fld>
            <a:endParaRPr lang="en-GB"/>
          </a:p>
        </p:txBody>
      </p:sp>
      <p:sp>
        <p:nvSpPr>
          <p:cNvPr id="5" name="Footer Placeholder 4">
            <a:extLst>
              <a:ext uri="{FF2B5EF4-FFF2-40B4-BE49-F238E27FC236}">
                <a16:creationId xmlns:a16="http://schemas.microsoft.com/office/drawing/2014/main" id="{7D3B03FF-40E4-4A56-A0A2-48DE90FD36C5}"/>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E03472BA-ECE8-47D4-88F9-D3D311664AE4}"/>
              </a:ext>
            </a:extLst>
          </p:cNvPr>
          <p:cNvSpPr>
            <a:spLocks noGrp="1"/>
          </p:cNvSpPr>
          <p:nvPr>
            <p:ph type="sldNum" sz="quarter" idx="12"/>
          </p:nvPr>
        </p:nvSpPr>
        <p:spPr/>
        <p:txBody>
          <a:bodyPr/>
          <a:lstStyle>
            <a:lvl1pPr>
              <a:defRPr/>
            </a:lvl1pPr>
          </a:lstStyle>
          <a:p>
            <a:pPr>
              <a:defRPr/>
            </a:pPr>
            <a:fld id="{B0513BFC-66D8-4997-9FB7-2B824F401DB7}" type="slidenum">
              <a:rPr lang="en-GB" altLang="en-US"/>
              <a:pPr>
                <a:defRPr/>
              </a:pPr>
              <a:t>‹#›</a:t>
            </a:fld>
            <a:endParaRPr lang="en-GB" altLang="en-US"/>
          </a:p>
        </p:txBody>
      </p:sp>
    </p:spTree>
    <p:extLst>
      <p:ext uri="{BB962C8B-B14F-4D97-AF65-F5344CB8AC3E}">
        <p14:creationId xmlns:p14="http://schemas.microsoft.com/office/powerpoint/2010/main" val="3259720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BA4CB550-8093-473B-A89E-6F99F202C9AE}"/>
              </a:ext>
            </a:extLst>
          </p:cNvPr>
          <p:cNvSpPr>
            <a:spLocks noGrp="1"/>
          </p:cNvSpPr>
          <p:nvPr>
            <p:ph type="dt" sz="half" idx="10"/>
          </p:nvPr>
        </p:nvSpPr>
        <p:spPr/>
        <p:txBody>
          <a:bodyPr/>
          <a:lstStyle>
            <a:lvl1pPr>
              <a:defRPr/>
            </a:lvl1pPr>
          </a:lstStyle>
          <a:p>
            <a:pPr>
              <a:defRPr/>
            </a:pPr>
            <a:fld id="{2DD3067E-7CE0-4BD6-9F79-6EA4DFB4C709}" type="datetimeFigureOut">
              <a:rPr lang="en-GB"/>
              <a:pPr>
                <a:defRPr/>
              </a:pPr>
              <a:t>28/06/2022</a:t>
            </a:fld>
            <a:endParaRPr lang="en-GB"/>
          </a:p>
        </p:txBody>
      </p:sp>
      <p:sp>
        <p:nvSpPr>
          <p:cNvPr id="6" name="Footer Placeholder 4">
            <a:extLst>
              <a:ext uri="{FF2B5EF4-FFF2-40B4-BE49-F238E27FC236}">
                <a16:creationId xmlns:a16="http://schemas.microsoft.com/office/drawing/2014/main" id="{9068AC3B-AAEB-4A83-9600-824669CA588F}"/>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90A556AE-9634-48C1-846E-B3FD619931AC}"/>
              </a:ext>
            </a:extLst>
          </p:cNvPr>
          <p:cNvSpPr>
            <a:spLocks noGrp="1"/>
          </p:cNvSpPr>
          <p:nvPr>
            <p:ph type="sldNum" sz="quarter" idx="12"/>
          </p:nvPr>
        </p:nvSpPr>
        <p:spPr/>
        <p:txBody>
          <a:bodyPr/>
          <a:lstStyle>
            <a:lvl1pPr>
              <a:defRPr/>
            </a:lvl1pPr>
          </a:lstStyle>
          <a:p>
            <a:pPr>
              <a:defRPr/>
            </a:pPr>
            <a:fld id="{A997C670-67C9-47C5-85A3-29C81DCC4DC2}" type="slidenum">
              <a:rPr lang="en-GB" altLang="en-US"/>
              <a:pPr>
                <a:defRPr/>
              </a:pPr>
              <a:t>‹#›</a:t>
            </a:fld>
            <a:endParaRPr lang="en-GB" altLang="en-US"/>
          </a:p>
        </p:txBody>
      </p:sp>
    </p:spTree>
    <p:extLst>
      <p:ext uri="{BB962C8B-B14F-4D97-AF65-F5344CB8AC3E}">
        <p14:creationId xmlns:p14="http://schemas.microsoft.com/office/powerpoint/2010/main" val="2244183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E30274D9-D282-4DFF-98BE-0415548447FE}"/>
              </a:ext>
            </a:extLst>
          </p:cNvPr>
          <p:cNvSpPr>
            <a:spLocks noGrp="1"/>
          </p:cNvSpPr>
          <p:nvPr>
            <p:ph type="dt" sz="half" idx="10"/>
          </p:nvPr>
        </p:nvSpPr>
        <p:spPr/>
        <p:txBody>
          <a:bodyPr/>
          <a:lstStyle>
            <a:lvl1pPr>
              <a:defRPr/>
            </a:lvl1pPr>
          </a:lstStyle>
          <a:p>
            <a:pPr>
              <a:defRPr/>
            </a:pPr>
            <a:fld id="{6A0E604C-B655-40E7-9C88-F422DF8B0041}" type="datetimeFigureOut">
              <a:rPr lang="en-GB"/>
              <a:pPr>
                <a:defRPr/>
              </a:pPr>
              <a:t>28/06/2022</a:t>
            </a:fld>
            <a:endParaRPr lang="en-GB"/>
          </a:p>
        </p:txBody>
      </p:sp>
      <p:sp>
        <p:nvSpPr>
          <p:cNvPr id="8" name="Footer Placeholder 4">
            <a:extLst>
              <a:ext uri="{FF2B5EF4-FFF2-40B4-BE49-F238E27FC236}">
                <a16:creationId xmlns:a16="http://schemas.microsoft.com/office/drawing/2014/main" id="{55B6354A-9C11-4FC2-8A3D-96888B8A45D5}"/>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F0F77B99-7937-4B31-9400-914E380166B2}"/>
              </a:ext>
            </a:extLst>
          </p:cNvPr>
          <p:cNvSpPr>
            <a:spLocks noGrp="1"/>
          </p:cNvSpPr>
          <p:nvPr>
            <p:ph type="sldNum" sz="quarter" idx="12"/>
          </p:nvPr>
        </p:nvSpPr>
        <p:spPr/>
        <p:txBody>
          <a:bodyPr/>
          <a:lstStyle>
            <a:lvl1pPr>
              <a:defRPr/>
            </a:lvl1pPr>
          </a:lstStyle>
          <a:p>
            <a:pPr>
              <a:defRPr/>
            </a:pPr>
            <a:fld id="{DC0FE47F-258C-4633-8A90-DA17B84C00FF}" type="slidenum">
              <a:rPr lang="en-GB" altLang="en-US"/>
              <a:pPr>
                <a:defRPr/>
              </a:pPr>
              <a:t>‹#›</a:t>
            </a:fld>
            <a:endParaRPr lang="en-GB" altLang="en-US"/>
          </a:p>
        </p:txBody>
      </p:sp>
    </p:spTree>
    <p:extLst>
      <p:ext uri="{BB962C8B-B14F-4D97-AF65-F5344CB8AC3E}">
        <p14:creationId xmlns:p14="http://schemas.microsoft.com/office/powerpoint/2010/main" val="2618553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0965A300-7863-4704-BF6B-FC2AE1A03092}"/>
              </a:ext>
            </a:extLst>
          </p:cNvPr>
          <p:cNvSpPr>
            <a:spLocks noGrp="1"/>
          </p:cNvSpPr>
          <p:nvPr>
            <p:ph type="dt" sz="half" idx="10"/>
          </p:nvPr>
        </p:nvSpPr>
        <p:spPr/>
        <p:txBody>
          <a:bodyPr/>
          <a:lstStyle>
            <a:lvl1pPr>
              <a:defRPr/>
            </a:lvl1pPr>
          </a:lstStyle>
          <a:p>
            <a:pPr>
              <a:defRPr/>
            </a:pPr>
            <a:fld id="{8CA902BF-E2B1-4F02-A7A9-84D1C9E04DC3}" type="datetimeFigureOut">
              <a:rPr lang="en-GB"/>
              <a:pPr>
                <a:defRPr/>
              </a:pPr>
              <a:t>28/06/2022</a:t>
            </a:fld>
            <a:endParaRPr lang="en-GB"/>
          </a:p>
        </p:txBody>
      </p:sp>
      <p:sp>
        <p:nvSpPr>
          <p:cNvPr id="4" name="Footer Placeholder 4">
            <a:extLst>
              <a:ext uri="{FF2B5EF4-FFF2-40B4-BE49-F238E27FC236}">
                <a16:creationId xmlns:a16="http://schemas.microsoft.com/office/drawing/2014/main" id="{809DC973-99F2-4873-B0BF-0F3DA91B1BFB}"/>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955180A4-7BCF-44F2-BEB1-672E3E0A827D}"/>
              </a:ext>
            </a:extLst>
          </p:cNvPr>
          <p:cNvSpPr>
            <a:spLocks noGrp="1"/>
          </p:cNvSpPr>
          <p:nvPr>
            <p:ph type="sldNum" sz="quarter" idx="12"/>
          </p:nvPr>
        </p:nvSpPr>
        <p:spPr/>
        <p:txBody>
          <a:bodyPr/>
          <a:lstStyle>
            <a:lvl1pPr>
              <a:defRPr/>
            </a:lvl1pPr>
          </a:lstStyle>
          <a:p>
            <a:pPr>
              <a:defRPr/>
            </a:pPr>
            <a:fld id="{FD17B908-B4AE-4014-A8AB-780F98A08DE0}" type="slidenum">
              <a:rPr lang="en-GB" altLang="en-US"/>
              <a:pPr>
                <a:defRPr/>
              </a:pPr>
              <a:t>‹#›</a:t>
            </a:fld>
            <a:endParaRPr lang="en-GB" altLang="en-US"/>
          </a:p>
        </p:txBody>
      </p:sp>
    </p:spTree>
    <p:extLst>
      <p:ext uri="{BB962C8B-B14F-4D97-AF65-F5344CB8AC3E}">
        <p14:creationId xmlns:p14="http://schemas.microsoft.com/office/powerpoint/2010/main" val="4254862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53F4BF0-ACB1-48EC-9583-06629575C461}"/>
              </a:ext>
            </a:extLst>
          </p:cNvPr>
          <p:cNvSpPr>
            <a:spLocks noGrp="1"/>
          </p:cNvSpPr>
          <p:nvPr>
            <p:ph type="dt" sz="half" idx="10"/>
          </p:nvPr>
        </p:nvSpPr>
        <p:spPr/>
        <p:txBody>
          <a:bodyPr/>
          <a:lstStyle>
            <a:lvl1pPr>
              <a:defRPr/>
            </a:lvl1pPr>
          </a:lstStyle>
          <a:p>
            <a:pPr>
              <a:defRPr/>
            </a:pPr>
            <a:fld id="{352713F3-1855-4F91-9AF0-ACD5652095D9}" type="datetimeFigureOut">
              <a:rPr lang="en-GB"/>
              <a:pPr>
                <a:defRPr/>
              </a:pPr>
              <a:t>28/06/2022</a:t>
            </a:fld>
            <a:endParaRPr lang="en-GB"/>
          </a:p>
        </p:txBody>
      </p:sp>
      <p:sp>
        <p:nvSpPr>
          <p:cNvPr id="3" name="Footer Placeholder 4">
            <a:extLst>
              <a:ext uri="{FF2B5EF4-FFF2-40B4-BE49-F238E27FC236}">
                <a16:creationId xmlns:a16="http://schemas.microsoft.com/office/drawing/2014/main" id="{7285A644-7895-4461-A313-9E2F599C7E6E}"/>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8A539307-7137-43E2-9299-98D5C31EA7D5}"/>
              </a:ext>
            </a:extLst>
          </p:cNvPr>
          <p:cNvSpPr>
            <a:spLocks noGrp="1"/>
          </p:cNvSpPr>
          <p:nvPr>
            <p:ph type="sldNum" sz="quarter" idx="12"/>
          </p:nvPr>
        </p:nvSpPr>
        <p:spPr/>
        <p:txBody>
          <a:bodyPr/>
          <a:lstStyle>
            <a:lvl1pPr>
              <a:defRPr/>
            </a:lvl1pPr>
          </a:lstStyle>
          <a:p>
            <a:pPr>
              <a:defRPr/>
            </a:pPr>
            <a:fld id="{6B4C9702-61C0-4C5C-99D0-FFC7A667FC83}" type="slidenum">
              <a:rPr lang="en-GB" altLang="en-US"/>
              <a:pPr>
                <a:defRPr/>
              </a:pPr>
              <a:t>‹#›</a:t>
            </a:fld>
            <a:endParaRPr lang="en-GB" altLang="en-US"/>
          </a:p>
        </p:txBody>
      </p:sp>
    </p:spTree>
    <p:extLst>
      <p:ext uri="{BB962C8B-B14F-4D97-AF65-F5344CB8AC3E}">
        <p14:creationId xmlns:p14="http://schemas.microsoft.com/office/powerpoint/2010/main" val="1488769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007FD824-E203-4160-9831-A12FDDFE3B0B}"/>
              </a:ext>
            </a:extLst>
          </p:cNvPr>
          <p:cNvSpPr>
            <a:spLocks noGrp="1"/>
          </p:cNvSpPr>
          <p:nvPr>
            <p:ph type="dt" sz="half" idx="10"/>
          </p:nvPr>
        </p:nvSpPr>
        <p:spPr/>
        <p:txBody>
          <a:bodyPr/>
          <a:lstStyle>
            <a:lvl1pPr>
              <a:defRPr/>
            </a:lvl1pPr>
          </a:lstStyle>
          <a:p>
            <a:pPr>
              <a:defRPr/>
            </a:pPr>
            <a:fld id="{0D73AAF8-C489-4B32-B920-6E5722B84C1B}" type="datetimeFigureOut">
              <a:rPr lang="en-GB"/>
              <a:pPr>
                <a:defRPr/>
              </a:pPr>
              <a:t>28/06/2022</a:t>
            </a:fld>
            <a:endParaRPr lang="en-GB"/>
          </a:p>
        </p:txBody>
      </p:sp>
      <p:sp>
        <p:nvSpPr>
          <p:cNvPr id="6" name="Footer Placeholder 4">
            <a:extLst>
              <a:ext uri="{FF2B5EF4-FFF2-40B4-BE49-F238E27FC236}">
                <a16:creationId xmlns:a16="http://schemas.microsoft.com/office/drawing/2014/main" id="{DFF254E2-E683-4B46-9FC7-EF8BD97B0C6F}"/>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4A0A8E6A-DA5F-4534-9429-AD0114A5E5B7}"/>
              </a:ext>
            </a:extLst>
          </p:cNvPr>
          <p:cNvSpPr>
            <a:spLocks noGrp="1"/>
          </p:cNvSpPr>
          <p:nvPr>
            <p:ph type="sldNum" sz="quarter" idx="12"/>
          </p:nvPr>
        </p:nvSpPr>
        <p:spPr/>
        <p:txBody>
          <a:bodyPr/>
          <a:lstStyle>
            <a:lvl1pPr>
              <a:defRPr/>
            </a:lvl1pPr>
          </a:lstStyle>
          <a:p>
            <a:pPr>
              <a:defRPr/>
            </a:pPr>
            <a:fld id="{6C2C2675-A6EA-4B1B-BD2B-7074923A54B8}" type="slidenum">
              <a:rPr lang="en-GB" altLang="en-US"/>
              <a:pPr>
                <a:defRPr/>
              </a:pPr>
              <a:t>‹#›</a:t>
            </a:fld>
            <a:endParaRPr lang="en-GB" altLang="en-US"/>
          </a:p>
        </p:txBody>
      </p:sp>
    </p:spTree>
    <p:extLst>
      <p:ext uri="{BB962C8B-B14F-4D97-AF65-F5344CB8AC3E}">
        <p14:creationId xmlns:p14="http://schemas.microsoft.com/office/powerpoint/2010/main" val="1639826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GB" noProof="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ADA51C4C-2145-4534-9FBB-CAAFA4C8FA9A}"/>
              </a:ext>
            </a:extLst>
          </p:cNvPr>
          <p:cNvSpPr>
            <a:spLocks noGrp="1"/>
          </p:cNvSpPr>
          <p:nvPr>
            <p:ph type="dt" sz="half" idx="10"/>
          </p:nvPr>
        </p:nvSpPr>
        <p:spPr/>
        <p:txBody>
          <a:bodyPr/>
          <a:lstStyle>
            <a:lvl1pPr>
              <a:defRPr/>
            </a:lvl1pPr>
          </a:lstStyle>
          <a:p>
            <a:pPr>
              <a:defRPr/>
            </a:pPr>
            <a:fld id="{0E819385-87B6-4223-8801-093B578F05DF}" type="datetimeFigureOut">
              <a:rPr lang="en-GB"/>
              <a:pPr>
                <a:defRPr/>
              </a:pPr>
              <a:t>28/06/2022</a:t>
            </a:fld>
            <a:endParaRPr lang="en-GB"/>
          </a:p>
        </p:txBody>
      </p:sp>
      <p:sp>
        <p:nvSpPr>
          <p:cNvPr id="6" name="Footer Placeholder 4">
            <a:extLst>
              <a:ext uri="{FF2B5EF4-FFF2-40B4-BE49-F238E27FC236}">
                <a16:creationId xmlns:a16="http://schemas.microsoft.com/office/drawing/2014/main" id="{757A8EDE-9796-4BA9-A21A-7E69373FE94A}"/>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10706630-AD08-4745-A223-D5A5FAFD7B90}"/>
              </a:ext>
            </a:extLst>
          </p:cNvPr>
          <p:cNvSpPr>
            <a:spLocks noGrp="1"/>
          </p:cNvSpPr>
          <p:nvPr>
            <p:ph type="sldNum" sz="quarter" idx="12"/>
          </p:nvPr>
        </p:nvSpPr>
        <p:spPr/>
        <p:txBody>
          <a:bodyPr/>
          <a:lstStyle>
            <a:lvl1pPr>
              <a:defRPr/>
            </a:lvl1pPr>
          </a:lstStyle>
          <a:p>
            <a:pPr>
              <a:defRPr/>
            </a:pPr>
            <a:fld id="{952BA69A-DED0-4040-A1DB-8CA8632CDB7F}" type="slidenum">
              <a:rPr lang="en-GB" altLang="en-US"/>
              <a:pPr>
                <a:defRPr/>
              </a:pPr>
              <a:t>‹#›</a:t>
            </a:fld>
            <a:endParaRPr lang="en-GB" altLang="en-US"/>
          </a:p>
        </p:txBody>
      </p:sp>
    </p:spTree>
    <p:extLst>
      <p:ext uri="{BB962C8B-B14F-4D97-AF65-F5344CB8AC3E}">
        <p14:creationId xmlns:p14="http://schemas.microsoft.com/office/powerpoint/2010/main" val="4063253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C3C2DDC-0AA2-4D46-8EED-385EF2EABFCA}"/>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A6509EC1-38BB-4F10-85B8-6F05CF430653}"/>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B07688F7-B119-455C-ACAD-C174244C446D}"/>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latin typeface="Arial" panose="020B0604020202020204" pitchFamily="34" charset="0"/>
                <a:cs typeface="Arial" panose="020B0604020202020204" pitchFamily="34" charset="0"/>
              </a:defRPr>
            </a:lvl1pPr>
          </a:lstStyle>
          <a:p>
            <a:pPr>
              <a:defRPr/>
            </a:pPr>
            <a:fld id="{9340372E-1CEF-4C8B-B440-B0E6AA3B9CF0}" type="datetimeFigureOut">
              <a:rPr lang="en-GB"/>
              <a:pPr>
                <a:defRPr/>
              </a:pPr>
              <a:t>28/06/2022</a:t>
            </a:fld>
            <a:endParaRPr lang="en-GB"/>
          </a:p>
        </p:txBody>
      </p:sp>
      <p:sp>
        <p:nvSpPr>
          <p:cNvPr id="5" name="Footer Placeholder 4">
            <a:extLst>
              <a:ext uri="{FF2B5EF4-FFF2-40B4-BE49-F238E27FC236}">
                <a16:creationId xmlns:a16="http://schemas.microsoft.com/office/drawing/2014/main" id="{F7CF7CE4-4D97-4D14-8529-8ECB5FF221F5}"/>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latin typeface="Arial" panose="020B0604020202020204" pitchFamily="34" charset="0"/>
                <a:cs typeface="Arial" panose="020B0604020202020204" pitchFamily="34" charset="0"/>
              </a:defRPr>
            </a:lvl1pPr>
          </a:lstStyle>
          <a:p>
            <a:pPr>
              <a:defRPr/>
            </a:pPr>
            <a:endParaRPr lang="en-GB"/>
          </a:p>
        </p:txBody>
      </p:sp>
      <p:sp>
        <p:nvSpPr>
          <p:cNvPr id="6" name="Slide Number Placeholder 5">
            <a:extLst>
              <a:ext uri="{FF2B5EF4-FFF2-40B4-BE49-F238E27FC236}">
                <a16:creationId xmlns:a16="http://schemas.microsoft.com/office/drawing/2014/main" id="{5E8E3066-6384-41A0-971E-65E35982E6A6}"/>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defRPr>
            </a:lvl1pPr>
          </a:lstStyle>
          <a:p>
            <a:pPr>
              <a:defRPr/>
            </a:pPr>
            <a:fld id="{812C74B7-4C3E-41B9-AA06-CAB24B1722E3}"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itchFamily="34" charset="0"/>
        </a:defRPr>
      </a:lvl5pPr>
      <a:lvl6pPr marL="457200" algn="l" defTabSz="685800" rtl="0" fontAlgn="base">
        <a:lnSpc>
          <a:spcPct val="90000"/>
        </a:lnSpc>
        <a:spcBef>
          <a:spcPct val="0"/>
        </a:spcBef>
        <a:spcAft>
          <a:spcPct val="0"/>
        </a:spcAft>
        <a:defRPr sz="3300">
          <a:solidFill>
            <a:schemeClr val="tx1"/>
          </a:solidFill>
          <a:latin typeface="Calibri Light" pitchFamily="34" charset="0"/>
        </a:defRPr>
      </a:lvl6pPr>
      <a:lvl7pPr marL="914400" algn="l" defTabSz="685800" rtl="0" fontAlgn="base">
        <a:lnSpc>
          <a:spcPct val="90000"/>
        </a:lnSpc>
        <a:spcBef>
          <a:spcPct val="0"/>
        </a:spcBef>
        <a:spcAft>
          <a:spcPct val="0"/>
        </a:spcAft>
        <a:defRPr sz="3300">
          <a:solidFill>
            <a:schemeClr val="tx1"/>
          </a:solidFill>
          <a:latin typeface="Calibri Light" pitchFamily="34" charset="0"/>
        </a:defRPr>
      </a:lvl7pPr>
      <a:lvl8pPr marL="1371600" algn="l" defTabSz="685800" rtl="0" fontAlgn="base">
        <a:lnSpc>
          <a:spcPct val="90000"/>
        </a:lnSpc>
        <a:spcBef>
          <a:spcPct val="0"/>
        </a:spcBef>
        <a:spcAft>
          <a:spcPct val="0"/>
        </a:spcAft>
        <a:defRPr sz="3300">
          <a:solidFill>
            <a:schemeClr val="tx1"/>
          </a:solidFill>
          <a:latin typeface="Calibri Light" pitchFamily="34" charset="0"/>
        </a:defRPr>
      </a:lvl8pPr>
      <a:lvl9pPr marL="1828800" algn="l" defTabSz="685800" rtl="0" fontAlgn="base">
        <a:lnSpc>
          <a:spcPct val="90000"/>
        </a:lnSpc>
        <a:spcBef>
          <a:spcPct val="0"/>
        </a:spcBef>
        <a:spcAft>
          <a:spcPct val="0"/>
        </a:spcAft>
        <a:defRPr sz="3300">
          <a:solidFill>
            <a:schemeClr val="tx1"/>
          </a:solidFill>
          <a:latin typeface="Calibri Light"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FAA13127-CEDD-4E04-AAA7-3D73BF26DAD9}"/>
              </a:ext>
            </a:extLst>
          </p:cNvPr>
          <p:cNvSpPr>
            <a:spLocks noGrp="1"/>
          </p:cNvSpPr>
          <p:nvPr>
            <p:ph type="title"/>
          </p:nvPr>
        </p:nvSpPr>
        <p:spPr>
          <a:xfrm>
            <a:off x="628650" y="365125"/>
            <a:ext cx="7886700" cy="2703513"/>
          </a:xfrm>
        </p:spPr>
        <p:txBody>
          <a:bodyPr rtlCol="0">
            <a:noAutofit/>
          </a:bodyPr>
          <a:lstStyle/>
          <a:p>
            <a:pPr eaLnBrk="1" fontAlgn="auto" hangingPunct="1">
              <a:spcAft>
                <a:spcPts val="0"/>
              </a:spcAft>
              <a:defRPr/>
            </a:pPr>
            <a:r>
              <a:rPr lang="en-GB" altLang="en-US" sz="5400" b="1" dirty="0">
                <a:latin typeface="+mn-lt"/>
              </a:rPr>
              <a:t>Basic Income: A brief history of the idea</a:t>
            </a:r>
            <a:br>
              <a:rPr lang="en-GB" altLang="en-US" sz="5400" b="1" dirty="0">
                <a:latin typeface="+mn-lt"/>
              </a:rPr>
            </a:br>
            <a:endParaRPr lang="en-GB" altLang="en-US" sz="5400" b="1" dirty="0">
              <a:latin typeface="+mn-lt"/>
            </a:endParaRPr>
          </a:p>
        </p:txBody>
      </p:sp>
      <p:sp>
        <p:nvSpPr>
          <p:cNvPr id="3" name="Text Placeholder 2">
            <a:extLst>
              <a:ext uri="{FF2B5EF4-FFF2-40B4-BE49-F238E27FC236}">
                <a16:creationId xmlns:a16="http://schemas.microsoft.com/office/drawing/2014/main" id="{E4BE3E1B-C58B-4209-AEAB-D1EEB04F13D4}"/>
              </a:ext>
            </a:extLst>
          </p:cNvPr>
          <p:cNvSpPr>
            <a:spLocks noGrp="1"/>
          </p:cNvSpPr>
          <p:nvPr>
            <p:ph type="body" idx="1"/>
          </p:nvPr>
        </p:nvSpPr>
        <p:spPr/>
        <p:txBody>
          <a:bodyPr rtlCol="0">
            <a:normAutofit/>
          </a:bodyPr>
          <a:lstStyle/>
          <a:p>
            <a:pPr eaLnBrk="1" fontAlgn="auto" hangingPunct="1">
              <a:spcAft>
                <a:spcPts val="0"/>
              </a:spcAft>
              <a:buFont typeface="Arial" panose="020B0604020202020204" pitchFamily="34" charset="0"/>
              <a:buNone/>
              <a:defRPr/>
            </a:pPr>
            <a:endParaRPr lang="en-GB" b="1" i="1" dirty="0"/>
          </a:p>
          <a:p>
            <a:pPr marL="0" indent="0" eaLnBrk="1" fontAlgn="auto" hangingPunct="1">
              <a:spcAft>
                <a:spcPts val="0"/>
              </a:spcAft>
              <a:buFont typeface="Arial" panose="020B0604020202020204" pitchFamily="34" charset="0"/>
              <a:buNone/>
              <a:defRPr/>
            </a:pPr>
            <a:endParaRPr lang="en-GB" dirty="0"/>
          </a:p>
          <a:p>
            <a:pPr marL="0" indent="0" eaLnBrk="1" fontAlgn="auto" hangingPunct="1">
              <a:spcAft>
                <a:spcPts val="0"/>
              </a:spcAft>
              <a:buFont typeface="Arial" panose="020B0604020202020204" pitchFamily="34" charset="0"/>
              <a:buNone/>
              <a:defRPr/>
            </a:pPr>
            <a:endParaRPr lang="en-GB" sz="2400" dirty="0"/>
          </a:p>
          <a:p>
            <a:pPr marL="0" indent="0" eaLnBrk="1" fontAlgn="auto" hangingPunct="1">
              <a:spcAft>
                <a:spcPts val="0"/>
              </a:spcAft>
              <a:buFont typeface="Arial" panose="020B0604020202020204" pitchFamily="34" charset="0"/>
              <a:buNone/>
              <a:defRPr/>
            </a:pPr>
            <a:r>
              <a:rPr lang="en-GB" sz="2400" dirty="0"/>
              <a:t>A presentation for BIEN’s clarification of the Basic Income definition working group, based on a paper for a conference at Braunschweig, 3</a:t>
            </a:r>
            <a:r>
              <a:rPr lang="en-GB" sz="2400" baseline="30000" dirty="0"/>
              <a:t>rd</a:t>
            </a:r>
            <a:r>
              <a:rPr lang="en-GB" sz="2400" dirty="0"/>
              <a:t> and 4</a:t>
            </a:r>
            <a:r>
              <a:rPr lang="en-GB" sz="2400" baseline="30000" dirty="0"/>
              <a:t>th</a:t>
            </a:r>
            <a:r>
              <a:rPr lang="en-GB" sz="2400" dirty="0"/>
              <a:t> March 2022</a:t>
            </a:r>
          </a:p>
          <a:p>
            <a:pPr marL="0" indent="0" eaLnBrk="1" fontAlgn="auto" hangingPunct="1">
              <a:spcAft>
                <a:spcPts val="0"/>
              </a:spcAft>
              <a:buFont typeface="Arial" panose="020B0604020202020204" pitchFamily="34" charset="0"/>
              <a:buNone/>
              <a:defRPr/>
            </a:pPr>
            <a:endParaRPr lang="en-GB" dirty="0"/>
          </a:p>
          <a:p>
            <a:pPr eaLnBrk="1" fontAlgn="auto" hangingPunct="1">
              <a:spcAft>
                <a:spcPts val="0"/>
              </a:spcAft>
              <a:buFont typeface="Arial" panose="020B0604020202020204" pitchFamily="34" charset="0"/>
              <a:buNone/>
              <a:defRPr/>
            </a:pPr>
            <a:endParaRPr lang="en-GB" sz="1400" dirty="0"/>
          </a:p>
          <a:p>
            <a:pPr eaLnBrk="1" fontAlgn="auto" hangingPunct="1">
              <a:spcAft>
                <a:spcPts val="0"/>
              </a:spcAft>
              <a:buFont typeface="Arial" panose="020B0604020202020204" pitchFamily="34" charset="0"/>
              <a:buNone/>
              <a:defRPr/>
            </a:pPr>
            <a:endParaRPr lang="en-GB" sz="1400" dirty="0"/>
          </a:p>
          <a:p>
            <a:pPr eaLnBrk="1" fontAlgn="auto" hangingPunct="1">
              <a:spcAft>
                <a:spcPts val="0"/>
              </a:spcAft>
              <a:buFont typeface="Arial" panose="020B0604020202020204" pitchFamily="34" charset="0"/>
              <a:buNone/>
              <a:defRPr/>
            </a:pPr>
            <a:endParaRPr lang="en-GB" sz="1400" dirty="0"/>
          </a:p>
          <a:p>
            <a:pPr eaLnBrk="1" fontAlgn="auto" hangingPunct="1">
              <a:spcAft>
                <a:spcPts val="0"/>
              </a:spcAft>
              <a:buFont typeface="Arial" panose="020B0604020202020204" pitchFamily="34" charset="0"/>
              <a:buNone/>
              <a:defRPr/>
            </a:pPr>
            <a:r>
              <a:rPr lang="en-GB" sz="1400" dirty="0"/>
              <a:t>Malcolm Torry</a:t>
            </a:r>
          </a:p>
          <a:p>
            <a:pPr eaLnBrk="1" fontAlgn="auto" hangingPunct="1">
              <a:spcAft>
                <a:spcPts val="0"/>
              </a:spcAft>
              <a:buFont typeface="Arial" panose="020B0604020202020204" pitchFamily="34" charset="0"/>
              <a:buNone/>
              <a:defRPr/>
            </a:pPr>
            <a:endParaRPr lang="en-GB" sz="1400" dirty="0"/>
          </a:p>
        </p:txBody>
      </p:sp>
      <p:pic>
        <p:nvPicPr>
          <p:cNvPr id="6" name="Picture 3" descr="A picture containing drawing&#10;&#10;Description automatically generated">
            <a:extLst>
              <a:ext uri="{FF2B5EF4-FFF2-40B4-BE49-F238E27FC236}">
                <a16:creationId xmlns:a16="http://schemas.microsoft.com/office/drawing/2014/main" id="{6DC1E091-EEE5-4D69-81B9-80F01758A3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5406154"/>
            <a:ext cx="2305050" cy="887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Text&#10;&#10;Description automatically generated with low confidence">
            <a:extLst>
              <a:ext uri="{FF2B5EF4-FFF2-40B4-BE49-F238E27FC236}">
                <a16:creationId xmlns:a16="http://schemas.microsoft.com/office/drawing/2014/main" id="{68EFE707-FD3C-484C-B9ED-3085CCCE21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8024" y="5522757"/>
            <a:ext cx="1584176" cy="654206"/>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C328D-D693-4748-90C2-58BAFFCAE82C}"/>
              </a:ext>
            </a:extLst>
          </p:cNvPr>
          <p:cNvSpPr>
            <a:spLocks noGrp="1"/>
          </p:cNvSpPr>
          <p:nvPr>
            <p:ph type="title"/>
          </p:nvPr>
        </p:nvSpPr>
        <p:spPr/>
        <p:txBody>
          <a:bodyPr/>
          <a:lstStyle/>
          <a:p>
            <a:r>
              <a:rPr lang="en-US" b="1" dirty="0"/>
              <a:t>BIEN’s published clarifications</a:t>
            </a:r>
            <a:endParaRPr lang="en-GB" b="1" dirty="0"/>
          </a:p>
        </p:txBody>
      </p:sp>
      <p:sp>
        <p:nvSpPr>
          <p:cNvPr id="3" name="Text Placeholder 2">
            <a:extLst>
              <a:ext uri="{FF2B5EF4-FFF2-40B4-BE49-F238E27FC236}">
                <a16:creationId xmlns:a16="http://schemas.microsoft.com/office/drawing/2014/main" id="{D5437917-4DD5-41D6-B453-2EFE197D8E8D}"/>
              </a:ext>
            </a:extLst>
          </p:cNvPr>
          <p:cNvSpPr>
            <a:spLocks noGrp="1"/>
          </p:cNvSpPr>
          <p:nvPr>
            <p:ph type="body" idx="1"/>
          </p:nvPr>
        </p:nvSpPr>
        <p:spPr/>
        <p:txBody>
          <a:bodyPr/>
          <a:lstStyle/>
          <a:p>
            <a:pPr marL="342900" lvl="0" indent="-342900" fontAlgn="base">
              <a:lnSpc>
                <a:spcPct val="107000"/>
              </a:lnSpc>
              <a:spcBef>
                <a:spcPts val="600"/>
              </a:spcBef>
              <a:buFont typeface="+mj-lt"/>
              <a:buAutoNum type="arabicPeriod"/>
            </a:pPr>
            <a:r>
              <a:rPr lang="en-GB" sz="2000" dirty="0">
                <a:solidFill>
                  <a:srgbClr val="000000"/>
                </a:solidFill>
                <a:effectLst/>
                <a:ea typeface="Times New Roman" panose="02020603050405020304" pitchFamily="18" charset="0"/>
                <a:cs typeface="Arial" panose="020B0604020202020204" pitchFamily="34" charset="0"/>
              </a:rPr>
              <a:t>Periodic—It is paid at regular intervals (for example every month), not as a one-off grant.</a:t>
            </a:r>
            <a:endParaRPr lang="en-GB" sz="2000" dirty="0">
              <a:effectLst/>
              <a:ea typeface="Calibri" panose="020F0502020204030204" pitchFamily="34" charset="0"/>
              <a:cs typeface="Arial" panose="020B0604020202020204" pitchFamily="34" charset="0"/>
            </a:endParaRPr>
          </a:p>
          <a:p>
            <a:pPr marL="342900" lvl="0" indent="-342900" fontAlgn="base">
              <a:lnSpc>
                <a:spcPct val="107000"/>
              </a:lnSpc>
              <a:spcBef>
                <a:spcPts val="600"/>
              </a:spcBef>
              <a:buFont typeface="+mj-lt"/>
              <a:buAutoNum type="arabicPeriod"/>
            </a:pPr>
            <a:r>
              <a:rPr lang="en-GB" sz="2000" dirty="0">
                <a:solidFill>
                  <a:srgbClr val="000000"/>
                </a:solidFill>
                <a:effectLst/>
                <a:ea typeface="Times New Roman" panose="02020603050405020304" pitchFamily="18" charset="0"/>
                <a:cs typeface="Arial" panose="020B0604020202020204" pitchFamily="34" charset="0"/>
              </a:rPr>
              <a:t>Cash payment—It is paid in an appropriate medium of exchange, allowing those who receive it to decide what they spend it on. It is not, therefore, paid either in kind (such as food or services) or in vouchers dedicated to a specific use.</a:t>
            </a:r>
            <a:endParaRPr lang="en-GB" sz="2000" dirty="0">
              <a:effectLst/>
              <a:ea typeface="Calibri" panose="020F0502020204030204" pitchFamily="34" charset="0"/>
              <a:cs typeface="Arial" panose="020B0604020202020204" pitchFamily="34" charset="0"/>
            </a:endParaRPr>
          </a:p>
          <a:p>
            <a:pPr marL="342900" lvl="0" indent="-342900" fontAlgn="base">
              <a:lnSpc>
                <a:spcPct val="107000"/>
              </a:lnSpc>
              <a:spcBef>
                <a:spcPts val="600"/>
              </a:spcBef>
              <a:buFont typeface="+mj-lt"/>
              <a:buAutoNum type="arabicPeriod"/>
            </a:pPr>
            <a:r>
              <a:rPr lang="en-GB" sz="2000" dirty="0">
                <a:solidFill>
                  <a:srgbClr val="000000"/>
                </a:solidFill>
                <a:effectLst/>
                <a:ea typeface="Times New Roman" panose="02020603050405020304" pitchFamily="18" charset="0"/>
                <a:cs typeface="Arial" panose="020B0604020202020204" pitchFamily="34" charset="0"/>
              </a:rPr>
              <a:t>Individual—It is paid on an individual basis—and not, for instance, to households.</a:t>
            </a:r>
            <a:endParaRPr lang="en-GB" sz="2000" dirty="0">
              <a:effectLst/>
              <a:ea typeface="Calibri" panose="020F0502020204030204" pitchFamily="34" charset="0"/>
              <a:cs typeface="Arial" panose="020B0604020202020204" pitchFamily="34" charset="0"/>
            </a:endParaRPr>
          </a:p>
          <a:p>
            <a:pPr marL="342900" lvl="0" indent="-342900" fontAlgn="base">
              <a:lnSpc>
                <a:spcPct val="107000"/>
              </a:lnSpc>
              <a:spcBef>
                <a:spcPts val="600"/>
              </a:spcBef>
              <a:buFont typeface="+mj-lt"/>
              <a:buAutoNum type="arabicPeriod"/>
            </a:pPr>
            <a:r>
              <a:rPr lang="en-GB" sz="2000" dirty="0">
                <a:solidFill>
                  <a:srgbClr val="000000"/>
                </a:solidFill>
                <a:effectLst/>
                <a:ea typeface="Times New Roman" panose="02020603050405020304" pitchFamily="18" charset="0"/>
                <a:cs typeface="Arial" panose="020B0604020202020204" pitchFamily="34" charset="0"/>
              </a:rPr>
              <a:t>Universal—It is paid to all, without means test.</a:t>
            </a:r>
            <a:endParaRPr lang="en-GB" sz="2000" dirty="0">
              <a:effectLst/>
              <a:ea typeface="Calibri" panose="020F0502020204030204" pitchFamily="34" charset="0"/>
              <a:cs typeface="Arial" panose="020B0604020202020204" pitchFamily="34" charset="0"/>
            </a:endParaRPr>
          </a:p>
          <a:p>
            <a:pPr marL="342900" lvl="0" indent="-342900" fontAlgn="base">
              <a:lnSpc>
                <a:spcPct val="107000"/>
              </a:lnSpc>
              <a:spcBef>
                <a:spcPts val="600"/>
              </a:spcBef>
              <a:spcAft>
                <a:spcPts val="800"/>
              </a:spcAft>
              <a:buFont typeface="+mj-lt"/>
              <a:buAutoNum type="arabicPeriod"/>
            </a:pPr>
            <a:r>
              <a:rPr lang="en-GB" sz="2000" dirty="0">
                <a:solidFill>
                  <a:srgbClr val="000000"/>
                </a:solidFill>
                <a:effectLst/>
                <a:ea typeface="Times New Roman" panose="02020603050405020304" pitchFamily="18" charset="0"/>
                <a:cs typeface="Arial" panose="020B0604020202020204" pitchFamily="34" charset="0"/>
              </a:rPr>
              <a:t>Unconditional—It is paid without a requirement to work or to demonstrate willingness-to-work. (Basic Income Earth Network, 2022)</a:t>
            </a:r>
            <a:endParaRPr lang="en-GB" sz="2000" dirty="0">
              <a:effectLst/>
              <a:ea typeface="Calibri" panose="020F0502020204030204" pitchFamily="34" charset="0"/>
              <a:cs typeface="Arial" panose="020B0604020202020204" pitchFamily="34" charset="0"/>
            </a:endParaRPr>
          </a:p>
          <a:p>
            <a:pPr marL="0" indent="0">
              <a:buNone/>
            </a:pPr>
            <a:endParaRPr lang="en-GB" sz="2000" dirty="0"/>
          </a:p>
        </p:txBody>
      </p:sp>
    </p:spTree>
    <p:extLst>
      <p:ext uri="{BB962C8B-B14F-4D97-AF65-F5344CB8AC3E}">
        <p14:creationId xmlns:p14="http://schemas.microsoft.com/office/powerpoint/2010/main" val="236126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BB741-0CC4-4C4D-8AE1-9B72FC618806}"/>
              </a:ext>
            </a:extLst>
          </p:cNvPr>
          <p:cNvSpPr>
            <a:spLocks noGrp="1"/>
          </p:cNvSpPr>
          <p:nvPr>
            <p:ph type="title"/>
          </p:nvPr>
        </p:nvSpPr>
        <p:spPr/>
        <p:txBody>
          <a:bodyPr/>
          <a:lstStyle/>
          <a:p>
            <a:r>
              <a:rPr lang="en-US" b="1" dirty="0"/>
              <a:t>Discussion continues</a:t>
            </a:r>
            <a:endParaRPr lang="en-GB" b="1" dirty="0"/>
          </a:p>
        </p:txBody>
      </p:sp>
      <p:sp>
        <p:nvSpPr>
          <p:cNvPr id="3" name="Text Placeholder 2">
            <a:extLst>
              <a:ext uri="{FF2B5EF4-FFF2-40B4-BE49-F238E27FC236}">
                <a16:creationId xmlns:a16="http://schemas.microsoft.com/office/drawing/2014/main" id="{70294EC1-4450-44A2-812B-307D70B4B914}"/>
              </a:ext>
            </a:extLst>
          </p:cNvPr>
          <p:cNvSpPr>
            <a:spLocks noGrp="1"/>
          </p:cNvSpPr>
          <p:nvPr>
            <p:ph type="body" idx="1"/>
          </p:nvPr>
        </p:nvSpPr>
        <p:spPr/>
        <p:txBody>
          <a:bodyPr/>
          <a:lstStyle/>
          <a:p>
            <a:r>
              <a:rPr lang="en-US" sz="2400" dirty="0"/>
              <a:t>about </a:t>
            </a:r>
          </a:p>
          <a:p>
            <a:pPr lvl="1">
              <a:buFont typeface="Courier New" panose="02070309020205020404" pitchFamily="49" charset="0"/>
              <a:buChar char="o"/>
            </a:pPr>
            <a:r>
              <a:rPr lang="en-US" dirty="0"/>
              <a:t>gaps in BIEN’s definition and clarifications</a:t>
            </a:r>
          </a:p>
          <a:p>
            <a:pPr lvl="1">
              <a:buFont typeface="Courier New" panose="02070309020205020404" pitchFamily="49" charset="0"/>
              <a:buChar char="o"/>
            </a:pPr>
            <a:r>
              <a:rPr lang="en-US" dirty="0"/>
              <a:t>the level at which a Basic Income would be paid</a:t>
            </a:r>
          </a:p>
          <a:p>
            <a:r>
              <a:rPr lang="en-US" sz="2400" dirty="0"/>
              <a:t>BIEN’s ‘Clarification of the Basic Income Definition’ working group</a:t>
            </a:r>
          </a:p>
          <a:p>
            <a:r>
              <a:rPr lang="en-US" sz="2400" dirty="0"/>
              <a:t>‘uniform’</a:t>
            </a:r>
          </a:p>
          <a:p>
            <a:r>
              <a:rPr lang="en-US" sz="2400" dirty="0"/>
              <a:t>‘non-</a:t>
            </a:r>
            <a:r>
              <a:rPr lang="en-US" sz="2400" dirty="0" err="1"/>
              <a:t>seizeable</a:t>
            </a:r>
            <a:r>
              <a:rPr lang="en-US" sz="2400" dirty="0"/>
              <a:t>’</a:t>
            </a:r>
          </a:p>
          <a:p>
            <a:r>
              <a:rPr lang="en-US" sz="2400" dirty="0"/>
              <a:t>Basic Income a human right?</a:t>
            </a:r>
          </a:p>
          <a:p>
            <a:r>
              <a:rPr lang="en-US" sz="2400" dirty="0"/>
              <a:t>‘Is a penny a month a Basic Income?’ (Toru Yamamori)</a:t>
            </a:r>
          </a:p>
          <a:p>
            <a:r>
              <a:rPr lang="en-US" sz="2400" dirty="0"/>
              <a:t>The avoidance of net disposable income losses among low income households</a:t>
            </a:r>
          </a:p>
          <a:p>
            <a:r>
              <a:rPr lang="en-US" sz="2400" dirty="0"/>
              <a:t>Microsimulation</a:t>
            </a:r>
          </a:p>
          <a:p>
            <a:pPr marL="0" indent="0">
              <a:buNone/>
            </a:pPr>
            <a:endParaRPr lang="en-GB" dirty="0"/>
          </a:p>
        </p:txBody>
      </p:sp>
    </p:spTree>
    <p:extLst>
      <p:ext uri="{BB962C8B-B14F-4D97-AF65-F5344CB8AC3E}">
        <p14:creationId xmlns:p14="http://schemas.microsoft.com/office/powerpoint/2010/main" val="2348113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1D8D-7BBB-472D-ADD0-3C2829878687}"/>
              </a:ext>
            </a:extLst>
          </p:cNvPr>
          <p:cNvSpPr>
            <a:spLocks noGrp="1"/>
          </p:cNvSpPr>
          <p:nvPr>
            <p:ph type="title"/>
          </p:nvPr>
        </p:nvSpPr>
        <p:spPr/>
        <p:txBody>
          <a:bodyPr/>
          <a:lstStyle/>
          <a:p>
            <a:r>
              <a:rPr lang="en-US" b="1" dirty="0"/>
              <a:t>A new complexity</a:t>
            </a:r>
            <a:endParaRPr lang="en-GB" b="1" dirty="0"/>
          </a:p>
        </p:txBody>
      </p:sp>
      <p:sp>
        <p:nvSpPr>
          <p:cNvPr id="3" name="Text Placeholder 2">
            <a:extLst>
              <a:ext uri="{FF2B5EF4-FFF2-40B4-BE49-F238E27FC236}">
                <a16:creationId xmlns:a16="http://schemas.microsoft.com/office/drawing/2014/main" id="{FF269436-24B2-4224-82E8-C192258861BE}"/>
              </a:ext>
            </a:extLst>
          </p:cNvPr>
          <p:cNvSpPr>
            <a:spLocks noGrp="1"/>
          </p:cNvSpPr>
          <p:nvPr>
            <p:ph type="body" idx="1"/>
          </p:nvPr>
        </p:nvSpPr>
        <p:spPr/>
        <p:txBody>
          <a:bodyPr/>
          <a:lstStyle/>
          <a:p>
            <a:pPr marL="0" indent="0">
              <a:buNone/>
            </a:pPr>
            <a:r>
              <a:rPr lang="en-GB" sz="2400" dirty="0">
                <a:effectLst/>
                <a:ea typeface="Calibri" panose="020F0502020204030204" pitchFamily="34" charset="0"/>
                <a:cs typeface="Arial" panose="020B0604020202020204" pitchFamily="34" charset="0"/>
              </a:rPr>
              <a:t>If an employer claims a standard amount from the government once a month for each employee, </a:t>
            </a:r>
          </a:p>
          <a:p>
            <a:pPr marL="0" indent="0">
              <a:buNone/>
            </a:pPr>
            <a:r>
              <a:rPr lang="en-GB" sz="2400" dirty="0">
                <a:effectLst/>
                <a:ea typeface="Calibri" panose="020F0502020204030204" pitchFamily="34" charset="0"/>
                <a:cs typeface="Arial" panose="020B0604020202020204" pitchFamily="34" charset="0"/>
              </a:rPr>
              <a:t>adds the standard amount to the net amount paid to the employee after tax has been deducted from earned income, </a:t>
            </a:r>
          </a:p>
          <a:p>
            <a:pPr marL="0" indent="0">
              <a:buNone/>
            </a:pPr>
            <a:r>
              <a:rPr lang="en-GB" sz="2400" dirty="0">
                <a:effectLst/>
                <a:ea typeface="Calibri" panose="020F0502020204030204" pitchFamily="34" charset="0"/>
                <a:cs typeface="Arial" panose="020B0604020202020204" pitchFamily="34" charset="0"/>
              </a:rPr>
              <a:t>and then lists that standard amount separately on the pay statement, </a:t>
            </a:r>
          </a:p>
          <a:p>
            <a:pPr marL="0" indent="0">
              <a:buNone/>
            </a:pPr>
            <a:r>
              <a:rPr lang="en-GB" sz="2400" dirty="0">
                <a:effectLst/>
                <a:ea typeface="Calibri" panose="020F0502020204030204" pitchFamily="34" charset="0"/>
                <a:cs typeface="Arial" panose="020B0604020202020204" pitchFamily="34" charset="0"/>
              </a:rPr>
              <a:t>has a Basic Income been paid? </a:t>
            </a:r>
            <a:endParaRPr lang="en-GB" sz="2400" dirty="0"/>
          </a:p>
        </p:txBody>
      </p:sp>
    </p:spTree>
    <p:extLst>
      <p:ext uri="{BB962C8B-B14F-4D97-AF65-F5344CB8AC3E}">
        <p14:creationId xmlns:p14="http://schemas.microsoft.com/office/powerpoint/2010/main" val="3112420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AAC8A-F148-4B03-94A7-2B59BBF63447}"/>
              </a:ext>
            </a:extLst>
          </p:cNvPr>
          <p:cNvSpPr>
            <a:spLocks noGrp="1"/>
          </p:cNvSpPr>
          <p:nvPr>
            <p:ph type="title"/>
          </p:nvPr>
        </p:nvSpPr>
        <p:spPr/>
        <p:txBody>
          <a:bodyPr/>
          <a:lstStyle/>
          <a:p>
            <a:r>
              <a:rPr lang="en-US" b="1" dirty="0"/>
              <a:t>‘To all’?</a:t>
            </a:r>
            <a:endParaRPr lang="en-GB" b="1" dirty="0"/>
          </a:p>
        </p:txBody>
      </p:sp>
      <p:sp>
        <p:nvSpPr>
          <p:cNvPr id="3" name="Text Placeholder 2">
            <a:extLst>
              <a:ext uri="{FF2B5EF4-FFF2-40B4-BE49-F238E27FC236}">
                <a16:creationId xmlns:a16="http://schemas.microsoft.com/office/drawing/2014/main" id="{5F216354-601A-4AC5-936F-88ECE9E1C843}"/>
              </a:ext>
            </a:extLst>
          </p:cNvPr>
          <p:cNvSpPr>
            <a:spLocks noGrp="1"/>
          </p:cNvSpPr>
          <p:nvPr>
            <p:ph type="body" idx="1"/>
          </p:nvPr>
        </p:nvSpPr>
        <p:spPr/>
        <p:txBody>
          <a:bodyPr/>
          <a:lstStyle/>
          <a:p>
            <a:r>
              <a:rPr lang="en-US" sz="2400" dirty="0"/>
              <a:t>National or state-level Basic Incomes</a:t>
            </a:r>
          </a:p>
          <a:p>
            <a:r>
              <a:rPr lang="en-US" sz="2400" dirty="0" err="1"/>
              <a:t>Eurodividend</a:t>
            </a:r>
            <a:endParaRPr lang="en-US" sz="2400" dirty="0"/>
          </a:p>
          <a:p>
            <a:r>
              <a:rPr lang="en-US" sz="2400" dirty="0"/>
              <a:t>Residents with different statuses: Asylum seekers? Visitors?</a:t>
            </a:r>
          </a:p>
          <a:p>
            <a:r>
              <a:rPr lang="en-US" sz="2400" dirty="0"/>
              <a:t>Local polities</a:t>
            </a:r>
          </a:p>
          <a:p>
            <a:r>
              <a:rPr lang="en-US" sz="2400" dirty="0"/>
              <a:t>A UK working party in 2017</a:t>
            </a:r>
          </a:p>
          <a:p>
            <a:pPr marL="342900" lvl="1" indent="0">
              <a:buNone/>
            </a:pPr>
            <a:r>
              <a:rPr lang="en-GB" dirty="0">
                <a:ea typeface="Calibri" panose="020F0502020204030204" pitchFamily="34" charset="0"/>
                <a:cs typeface="Arial" panose="020B0604020202020204" pitchFamily="34" charset="0"/>
              </a:rPr>
              <a:t>Anyone living in the UK with the right to do so indefinitely, and refugees with a defined number of years of legal residence, would receive … Basic Incomes if they would be defined as resident in the UK by Her Majesty’s Revenue and Customs, and they have been resident in the UK for a minimum residency period. A national of another country which had implemented a … Basic Income would be entitled to receive an individual … Basic Income on arrival in the UK if their country gave the same right to UK nationals. (Citizen’s Basic Income Trust, 2018)</a:t>
            </a:r>
          </a:p>
          <a:p>
            <a:pPr marL="0" indent="0">
              <a:buNone/>
            </a:pPr>
            <a:endParaRPr lang="en-US" dirty="0"/>
          </a:p>
          <a:p>
            <a:pPr marL="0" indent="0">
              <a:buNone/>
            </a:pPr>
            <a:endParaRPr lang="en-GB" dirty="0"/>
          </a:p>
        </p:txBody>
      </p:sp>
    </p:spTree>
    <p:extLst>
      <p:ext uri="{BB962C8B-B14F-4D97-AF65-F5344CB8AC3E}">
        <p14:creationId xmlns:p14="http://schemas.microsoft.com/office/powerpoint/2010/main" val="1709666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55F46-3A52-46F7-B524-7D96B9387D41}"/>
              </a:ext>
            </a:extLst>
          </p:cNvPr>
          <p:cNvSpPr>
            <a:spLocks noGrp="1"/>
          </p:cNvSpPr>
          <p:nvPr>
            <p:ph type="title"/>
          </p:nvPr>
        </p:nvSpPr>
        <p:spPr/>
        <p:txBody>
          <a:bodyPr/>
          <a:lstStyle/>
          <a:p>
            <a:r>
              <a:rPr lang="en-US" b="1" dirty="0"/>
              <a:t>The debate must continue</a:t>
            </a:r>
            <a:endParaRPr lang="en-GB" b="1" dirty="0"/>
          </a:p>
        </p:txBody>
      </p:sp>
      <p:sp>
        <p:nvSpPr>
          <p:cNvPr id="3" name="Text Placeholder 2">
            <a:extLst>
              <a:ext uri="{FF2B5EF4-FFF2-40B4-BE49-F238E27FC236}">
                <a16:creationId xmlns:a16="http://schemas.microsoft.com/office/drawing/2014/main" id="{D87BEDAB-4F1D-424A-BAC2-70ED0264F0BF}"/>
              </a:ext>
            </a:extLst>
          </p:cNvPr>
          <p:cNvSpPr>
            <a:spLocks noGrp="1"/>
          </p:cNvSpPr>
          <p:nvPr>
            <p:ph type="body" idx="1"/>
          </p:nvPr>
        </p:nvSpPr>
        <p:spPr/>
        <p:txBody>
          <a:bodyPr/>
          <a:lstStyle/>
          <a:p>
            <a:r>
              <a:rPr lang="en-US" sz="2400" dirty="0"/>
              <a:t>Consensus about definitions</a:t>
            </a:r>
          </a:p>
          <a:p>
            <a:r>
              <a:rPr lang="en-US" sz="2400" dirty="0"/>
              <a:t>Clarity</a:t>
            </a:r>
          </a:p>
          <a:p>
            <a:r>
              <a:rPr lang="en-US" sz="2400" dirty="0"/>
              <a:t>Variants should be debated</a:t>
            </a:r>
          </a:p>
          <a:p>
            <a:r>
              <a:rPr lang="en-US" sz="2400" dirty="0"/>
              <a:t>Legitimate debate about BIEN’s </a:t>
            </a:r>
            <a:r>
              <a:rPr lang="en-US" dirty="0"/>
              <a:t>published definition and clarifications</a:t>
            </a:r>
            <a:endParaRPr lang="en-GB" dirty="0"/>
          </a:p>
        </p:txBody>
      </p:sp>
    </p:spTree>
    <p:extLst>
      <p:ext uri="{BB962C8B-B14F-4D97-AF65-F5344CB8AC3E}">
        <p14:creationId xmlns:p14="http://schemas.microsoft.com/office/powerpoint/2010/main" val="864963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42E3D-743E-4DB0-99B3-D8E1096A2777}"/>
              </a:ext>
            </a:extLst>
          </p:cNvPr>
          <p:cNvSpPr>
            <a:spLocks noGrp="1"/>
          </p:cNvSpPr>
          <p:nvPr>
            <p:ph type="title"/>
          </p:nvPr>
        </p:nvSpPr>
        <p:spPr/>
        <p:txBody>
          <a:bodyPr/>
          <a:lstStyle/>
          <a:p>
            <a:r>
              <a:rPr lang="en-US" b="1" dirty="0"/>
              <a:t>A personal suggestion for amended clarifications</a:t>
            </a:r>
            <a:endParaRPr lang="en-GB" b="1" dirty="0"/>
          </a:p>
        </p:txBody>
      </p:sp>
      <p:sp>
        <p:nvSpPr>
          <p:cNvPr id="3" name="Text Placeholder 2">
            <a:extLst>
              <a:ext uri="{FF2B5EF4-FFF2-40B4-BE49-F238E27FC236}">
                <a16:creationId xmlns:a16="http://schemas.microsoft.com/office/drawing/2014/main" id="{E79BECA6-9B79-4F74-BADE-063740616825}"/>
              </a:ext>
            </a:extLst>
          </p:cNvPr>
          <p:cNvSpPr>
            <a:spLocks noGrp="1"/>
          </p:cNvSpPr>
          <p:nvPr>
            <p:ph type="body" idx="1"/>
          </p:nvPr>
        </p:nvSpPr>
        <p:spPr>
          <a:xfrm>
            <a:off x="628650" y="1690688"/>
            <a:ext cx="7886700" cy="4486275"/>
          </a:xfrm>
        </p:spPr>
        <p:txBody>
          <a:bodyPr/>
          <a:lstStyle/>
          <a:p>
            <a:pPr marL="285750" indent="0">
              <a:spcBef>
                <a:spcPts val="600"/>
              </a:spcBef>
              <a:buNone/>
            </a:pPr>
            <a:r>
              <a:rPr lang="en-GB" sz="2400" dirty="0">
                <a:effectLst/>
                <a:ea typeface="Times New Roman" panose="02020603050405020304" pitchFamily="18" charset="0"/>
              </a:rPr>
              <a:t>A Basic Income is a periodic cash payment unconditionally delivered to all on an individual basis, without means-test or work requirement.</a:t>
            </a:r>
          </a:p>
          <a:p>
            <a:pPr marL="285750" indent="0">
              <a:lnSpc>
                <a:spcPct val="107000"/>
              </a:lnSpc>
              <a:spcBef>
                <a:spcPts val="600"/>
              </a:spcBef>
              <a:spcAft>
                <a:spcPts val="0"/>
              </a:spcAft>
              <a:buNone/>
            </a:pPr>
            <a:r>
              <a:rPr lang="en-GB" sz="2400" i="1" dirty="0">
                <a:effectLst/>
                <a:ea typeface="DengXian Light" panose="02010600030101010101" pitchFamily="2" charset="-122"/>
                <a:cs typeface="Times New Roman" panose="02020603050405020304" pitchFamily="18" charset="0"/>
              </a:rPr>
              <a:t>Here are ten characteristics of Basic Income</a:t>
            </a:r>
          </a:p>
          <a:p>
            <a:pPr marL="342900" lvl="0" indent="-342900" fontAlgn="base">
              <a:spcBef>
                <a:spcPts val="600"/>
              </a:spcBef>
              <a:buFont typeface="+mj-lt"/>
              <a:buAutoNum type="arabicPeriod"/>
            </a:pPr>
            <a:r>
              <a:rPr lang="en-GB" sz="2400" dirty="0">
                <a:effectLst/>
                <a:ea typeface="Times New Roman" panose="02020603050405020304" pitchFamily="18" charset="0"/>
              </a:rPr>
              <a:t>Periodic—It is paid at regular intervals (for example once a week or once a month).</a:t>
            </a:r>
          </a:p>
          <a:p>
            <a:pPr marL="342900" lvl="0" indent="-342900" fontAlgn="base">
              <a:spcBef>
                <a:spcPts val="600"/>
              </a:spcBef>
              <a:buFont typeface="+mj-lt"/>
              <a:buAutoNum type="arabicPeriod"/>
            </a:pPr>
            <a:r>
              <a:rPr lang="en-GB" sz="2400" dirty="0">
                <a:effectLst/>
                <a:ea typeface="Times New Roman" panose="02020603050405020304" pitchFamily="18" charset="0"/>
              </a:rPr>
              <a:t>Cash payment—It is paid in an appropriate medium of exchange, allowing those who receive it to decide what they spend it on. It is not, therefore, paid either in kind (such as food or services) or in vouchers dedicated to a specific use. </a:t>
            </a:r>
          </a:p>
          <a:p>
            <a:pPr marL="342900" indent="-342900">
              <a:spcBef>
                <a:spcPts val="600"/>
              </a:spcBef>
              <a:buFont typeface="+mj-lt"/>
              <a:buAutoNum type="arabicPeriod"/>
            </a:pPr>
            <a:r>
              <a:rPr lang="en-GB" sz="2400" dirty="0">
                <a:effectLst/>
                <a:latin typeface="Times New Roman" panose="02020603050405020304" pitchFamily="18" charset="0"/>
                <a:ea typeface="Times New Roman" panose="02020603050405020304" pitchFamily="18" charset="0"/>
              </a:rPr>
              <a:t>Individual</a:t>
            </a:r>
            <a:r>
              <a:rPr lang="en-GB" sz="2400" b="1" dirty="0">
                <a:effectLst/>
                <a:latin typeface="Times New Roman" panose="02020603050405020304" pitchFamily="18" charset="0"/>
                <a:ea typeface="Times New Roman" panose="02020603050405020304" pitchFamily="18" charset="0"/>
              </a:rPr>
              <a:t>—</a:t>
            </a:r>
            <a:r>
              <a:rPr lang="en-GB" sz="2400" dirty="0">
                <a:effectLst/>
                <a:latin typeface="Times New Roman" panose="02020603050405020304" pitchFamily="18" charset="0"/>
                <a:ea typeface="Times New Roman" panose="02020603050405020304" pitchFamily="18" charset="0"/>
              </a:rPr>
              <a:t>It is paid on an individual basis—and not, for instance, to households, or on the basis of household structure.</a:t>
            </a:r>
          </a:p>
          <a:p>
            <a:pPr marL="342900" lvl="0" indent="-342900" fontAlgn="base">
              <a:spcBef>
                <a:spcPts val="600"/>
              </a:spcBef>
              <a:buFont typeface="+mj-lt"/>
              <a:buAutoNum type="arabicPeriod"/>
            </a:pPr>
            <a:endParaRPr lang="en-GB" sz="2400" dirty="0">
              <a:effectLst/>
              <a:ea typeface="Times New Roman" panose="02020603050405020304" pitchFamily="18" charset="0"/>
            </a:endParaRPr>
          </a:p>
          <a:p>
            <a:pPr marL="342900" lvl="0" indent="-342900" fontAlgn="base">
              <a:spcBef>
                <a:spcPts val="600"/>
              </a:spcBef>
              <a:buFont typeface="+mj-lt"/>
              <a:buAutoNum type="arabicPeriod"/>
            </a:pPr>
            <a:endParaRPr lang="en-GB" sz="2400" dirty="0">
              <a:effectLst/>
              <a:ea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687957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351F0-8D32-45F3-BA5B-DC6973E01D28}"/>
              </a:ext>
            </a:extLst>
          </p:cNvPr>
          <p:cNvSpPr>
            <a:spLocks noGrp="1"/>
          </p:cNvSpPr>
          <p:nvPr>
            <p:ph type="title"/>
          </p:nvPr>
        </p:nvSpPr>
        <p:spPr/>
        <p:txBody>
          <a:bodyPr/>
          <a:lstStyle/>
          <a:p>
            <a:r>
              <a:rPr lang="en-US" b="1" dirty="0"/>
              <a:t>A personal suggestion for amended clarifications (continued)</a:t>
            </a:r>
            <a:endParaRPr lang="en-GB" dirty="0"/>
          </a:p>
        </p:txBody>
      </p:sp>
      <p:sp>
        <p:nvSpPr>
          <p:cNvPr id="3" name="Text Placeholder 2">
            <a:extLst>
              <a:ext uri="{FF2B5EF4-FFF2-40B4-BE49-F238E27FC236}">
                <a16:creationId xmlns:a16="http://schemas.microsoft.com/office/drawing/2014/main" id="{CE5B6399-98AD-4A40-9FCF-C284D03B6895}"/>
              </a:ext>
            </a:extLst>
          </p:cNvPr>
          <p:cNvSpPr>
            <a:spLocks noGrp="1"/>
          </p:cNvSpPr>
          <p:nvPr>
            <p:ph type="body" idx="1"/>
          </p:nvPr>
        </p:nvSpPr>
        <p:spPr>
          <a:xfrm>
            <a:off x="628650" y="1690688"/>
            <a:ext cx="7886700" cy="4486275"/>
          </a:xfrm>
        </p:spPr>
        <p:txBody>
          <a:bodyPr/>
          <a:lstStyle/>
          <a:p>
            <a:pPr marL="457200" lvl="0" indent="-457200" fontAlgn="base">
              <a:spcBef>
                <a:spcPts val="600"/>
              </a:spcBef>
              <a:buFont typeface="+mj-lt"/>
              <a:buAutoNum type="arabicPeriod" startAt="4"/>
            </a:pPr>
            <a:r>
              <a:rPr lang="en-GB" sz="2400" dirty="0">
                <a:effectLst/>
                <a:ea typeface="Times New Roman" panose="02020603050405020304" pitchFamily="18" charset="0"/>
              </a:rPr>
              <a:t>Substantial—The Basic Income should be paid at a level that provides a significant secure income platform, but not necessarily at subsistence level somehow defined. </a:t>
            </a:r>
          </a:p>
          <a:p>
            <a:pPr marL="457200" lvl="0" indent="-457200" fontAlgn="base">
              <a:spcBef>
                <a:spcPts val="600"/>
              </a:spcBef>
              <a:buFont typeface="+mj-lt"/>
              <a:buAutoNum type="arabicPeriod" startAt="4"/>
            </a:pPr>
            <a:r>
              <a:rPr lang="en-GB" sz="2400" dirty="0">
                <a:effectLst/>
                <a:ea typeface="Times New Roman" panose="02020603050405020304" pitchFamily="18" charset="0"/>
              </a:rPr>
              <a:t>Universal—The Basic Income is paid to all legal residents within the national or regional boundaries within which the Basic Income is implemented.</a:t>
            </a:r>
          </a:p>
          <a:p>
            <a:pPr marL="457200" indent="-457200">
              <a:spcBef>
                <a:spcPts val="600"/>
              </a:spcBef>
              <a:buFont typeface="+mj-lt"/>
              <a:buAutoNum type="arabicPeriod" startAt="4"/>
            </a:pPr>
            <a:r>
              <a:rPr lang="en-GB" sz="2400" dirty="0">
                <a:effectLst/>
                <a:ea typeface="Times New Roman" panose="02020603050405020304" pitchFamily="18" charset="0"/>
              </a:rPr>
              <a:t>Unconditional—The Basic Income is paid without a requirement to work or to demonstrate willingness-to-work. It is paid without an income test, without a means test, and without any other condition being applied, except that different age groups might receive different amounts.</a:t>
            </a:r>
          </a:p>
          <a:p>
            <a:pPr marL="457200" lvl="0" indent="-457200" fontAlgn="base">
              <a:spcBef>
                <a:spcPts val="600"/>
              </a:spcBef>
              <a:buFont typeface="+mj-lt"/>
              <a:buAutoNum type="arabicPeriod" startAt="4"/>
            </a:pPr>
            <a:endParaRPr lang="en-GB" sz="2400" dirty="0">
              <a:effectLst/>
              <a:ea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408449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10DA2-3DFF-483D-BE08-13FD8DB50E78}"/>
              </a:ext>
            </a:extLst>
          </p:cNvPr>
          <p:cNvSpPr>
            <a:spLocks noGrp="1"/>
          </p:cNvSpPr>
          <p:nvPr>
            <p:ph type="title"/>
          </p:nvPr>
        </p:nvSpPr>
        <p:spPr/>
        <p:txBody>
          <a:bodyPr/>
          <a:lstStyle/>
          <a:p>
            <a:r>
              <a:rPr lang="en-US" b="1" dirty="0"/>
              <a:t>A personal suggestion for amended clarifications (continued)</a:t>
            </a:r>
            <a:endParaRPr lang="en-GB" dirty="0"/>
          </a:p>
        </p:txBody>
      </p:sp>
      <p:sp>
        <p:nvSpPr>
          <p:cNvPr id="3" name="Text Placeholder 2">
            <a:extLst>
              <a:ext uri="{FF2B5EF4-FFF2-40B4-BE49-F238E27FC236}">
                <a16:creationId xmlns:a16="http://schemas.microsoft.com/office/drawing/2014/main" id="{33A67295-1889-4A06-AD62-DCFE88C0BE04}"/>
              </a:ext>
            </a:extLst>
          </p:cNvPr>
          <p:cNvSpPr>
            <a:spLocks noGrp="1"/>
          </p:cNvSpPr>
          <p:nvPr>
            <p:ph type="body" idx="1"/>
          </p:nvPr>
        </p:nvSpPr>
        <p:spPr/>
        <p:txBody>
          <a:bodyPr/>
          <a:lstStyle/>
          <a:p>
            <a:pPr marL="457200" lvl="0" indent="-457200" fontAlgn="base">
              <a:spcBef>
                <a:spcPts val="600"/>
              </a:spcBef>
              <a:buFont typeface="+mj-lt"/>
              <a:buAutoNum type="arabicPeriod" startAt="7"/>
            </a:pPr>
            <a:r>
              <a:rPr lang="en-GB" sz="2400" dirty="0">
                <a:effectLst/>
                <a:ea typeface="Times New Roman" panose="02020603050405020304" pitchFamily="18" charset="0"/>
              </a:rPr>
              <a:t>Uniform—The Basic Income is paid at the same rate, every week or every month, to everyone of the same age. The amount for each age group might be uprated once a year. </a:t>
            </a:r>
          </a:p>
          <a:p>
            <a:pPr marL="457200" lvl="0" indent="-457200" fontAlgn="base">
              <a:spcBef>
                <a:spcPts val="600"/>
              </a:spcBef>
              <a:buFont typeface="+mj-lt"/>
              <a:buAutoNum type="arabicPeriod" startAt="7"/>
            </a:pPr>
            <a:r>
              <a:rPr lang="en-GB" sz="2400" dirty="0">
                <a:effectLst/>
                <a:ea typeface="Times New Roman" panose="02020603050405020304" pitchFamily="18" charset="0"/>
              </a:rPr>
              <a:t>Non-</a:t>
            </a:r>
            <a:r>
              <a:rPr lang="en-GB" sz="2400" dirty="0" err="1">
                <a:effectLst/>
                <a:ea typeface="Times New Roman" panose="02020603050405020304" pitchFamily="18" charset="0"/>
              </a:rPr>
              <a:t>seizeable</a:t>
            </a:r>
            <a:r>
              <a:rPr lang="en-GB" sz="2400" dirty="0">
                <a:effectLst/>
                <a:ea typeface="Times New Roman" panose="02020603050405020304" pitchFamily="18" charset="0"/>
              </a:rPr>
              <a:t>—no court or government or other agency should be able to claim the whole or part of any individual’s Basic Income for the payment of fines, for the settling of civil claims, or for any other reason. </a:t>
            </a:r>
          </a:p>
          <a:p>
            <a:pPr marL="457200" lvl="0" indent="-457200" fontAlgn="base">
              <a:spcBef>
                <a:spcPts val="600"/>
              </a:spcBef>
              <a:buFont typeface="+mj-lt"/>
              <a:buAutoNum type="arabicPeriod" startAt="7"/>
            </a:pPr>
            <a:r>
              <a:rPr lang="en-GB" sz="2400" dirty="0">
                <a:effectLst/>
                <a:ea typeface="Times New Roman" panose="02020603050405020304" pitchFamily="18" charset="0"/>
              </a:rPr>
              <a:t>Funding method—A variety of methods for funding a Basic Income might be feasible. The definition of feasible should always include the avoidance of household disposable income losses for low-income households.</a:t>
            </a:r>
          </a:p>
          <a:p>
            <a:pPr marL="0" indent="0">
              <a:buNone/>
            </a:pPr>
            <a:endParaRPr lang="en-GB" dirty="0"/>
          </a:p>
        </p:txBody>
      </p:sp>
    </p:spTree>
    <p:extLst>
      <p:ext uri="{BB962C8B-B14F-4D97-AF65-F5344CB8AC3E}">
        <p14:creationId xmlns:p14="http://schemas.microsoft.com/office/powerpoint/2010/main" val="2540066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10DA2-3DFF-483D-BE08-13FD8DB50E78}"/>
              </a:ext>
            </a:extLst>
          </p:cNvPr>
          <p:cNvSpPr>
            <a:spLocks noGrp="1"/>
          </p:cNvSpPr>
          <p:nvPr>
            <p:ph type="title"/>
          </p:nvPr>
        </p:nvSpPr>
        <p:spPr/>
        <p:txBody>
          <a:bodyPr/>
          <a:lstStyle/>
          <a:p>
            <a:r>
              <a:rPr lang="en-US" b="1" dirty="0"/>
              <a:t>A personal suggestion for amended clarifications (continued)</a:t>
            </a:r>
            <a:endParaRPr lang="en-GB" dirty="0"/>
          </a:p>
        </p:txBody>
      </p:sp>
      <p:sp>
        <p:nvSpPr>
          <p:cNvPr id="3" name="Text Placeholder 2">
            <a:extLst>
              <a:ext uri="{FF2B5EF4-FFF2-40B4-BE49-F238E27FC236}">
                <a16:creationId xmlns:a16="http://schemas.microsoft.com/office/drawing/2014/main" id="{33A67295-1889-4A06-AD62-DCFE88C0BE04}"/>
              </a:ext>
            </a:extLst>
          </p:cNvPr>
          <p:cNvSpPr>
            <a:spLocks noGrp="1"/>
          </p:cNvSpPr>
          <p:nvPr>
            <p:ph type="body" idx="1"/>
          </p:nvPr>
        </p:nvSpPr>
        <p:spPr/>
        <p:txBody>
          <a:bodyPr/>
          <a:lstStyle/>
          <a:p>
            <a:pPr marL="457200" indent="-457200">
              <a:buFont typeface="+mj-lt"/>
              <a:buAutoNum type="arabicPeriod" startAt="10"/>
            </a:pPr>
            <a:r>
              <a:rPr lang="en-GB" sz="2400" dirty="0">
                <a:effectLst/>
                <a:ea typeface="Times New Roman" panose="02020603050405020304" pitchFamily="18" charset="0"/>
              </a:rPr>
              <a:t>Administration of the payment—payment will normally be as a separate amount received weekly or monthly into a bank account or in cash. A government might arrange for employers to administer the Basic Income for their employees, in which case the employee will receive earned income, less tax, and plus the Basic Income, as a single payment. This is permitted, as long as at least the amount of the Basic Income is received securely every week or every month, with no breaks in the regular receipt of at least that amount. </a:t>
            </a:r>
          </a:p>
          <a:p>
            <a:pPr marL="0" indent="0">
              <a:buNone/>
            </a:pPr>
            <a:endParaRPr lang="en-GB" dirty="0"/>
          </a:p>
        </p:txBody>
      </p:sp>
    </p:spTree>
    <p:extLst>
      <p:ext uri="{BB962C8B-B14F-4D97-AF65-F5344CB8AC3E}">
        <p14:creationId xmlns:p14="http://schemas.microsoft.com/office/powerpoint/2010/main" val="3865637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A0773-5806-4655-B072-4D0FF6BD0CF0}"/>
              </a:ext>
            </a:extLst>
          </p:cNvPr>
          <p:cNvSpPr>
            <a:spLocks noGrp="1"/>
          </p:cNvSpPr>
          <p:nvPr>
            <p:ph type="title"/>
          </p:nvPr>
        </p:nvSpPr>
        <p:spPr/>
        <p:txBody>
          <a:bodyPr/>
          <a:lstStyle/>
          <a:p>
            <a:endParaRPr lang="en-GB"/>
          </a:p>
        </p:txBody>
      </p:sp>
      <p:sp>
        <p:nvSpPr>
          <p:cNvPr id="3" name="Text Placeholder 2">
            <a:extLst>
              <a:ext uri="{FF2B5EF4-FFF2-40B4-BE49-F238E27FC236}">
                <a16:creationId xmlns:a16="http://schemas.microsoft.com/office/drawing/2014/main" id="{46F2FC00-EC57-4FD8-8C8B-E12CC5F9BDD3}"/>
              </a:ext>
            </a:extLst>
          </p:cNvPr>
          <p:cNvSpPr>
            <a:spLocks noGrp="1"/>
          </p:cNvSpPr>
          <p:nvPr>
            <p:ph type="body" idx="1"/>
          </p:nvPr>
        </p:nvSpPr>
        <p:spPr/>
        <p:txBody>
          <a:bodyPr/>
          <a:lstStyle/>
          <a:p>
            <a:endParaRPr lang="en-GB" dirty="0"/>
          </a:p>
        </p:txBody>
      </p:sp>
      <p:pic>
        <p:nvPicPr>
          <p:cNvPr id="4" name="Picture 3" descr="Text&#10;&#10;Description automatically generated with low confidence">
            <a:extLst>
              <a:ext uri="{FF2B5EF4-FFF2-40B4-BE49-F238E27FC236}">
                <a16:creationId xmlns:a16="http://schemas.microsoft.com/office/drawing/2014/main" id="{3B13CDFC-FB0D-4D3A-A1BD-E4304B2869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1655" y="260648"/>
            <a:ext cx="4060690" cy="6480720"/>
          </a:xfrm>
          <a:prstGeom prst="rect">
            <a:avLst/>
          </a:prstGeom>
        </p:spPr>
      </p:pic>
    </p:spTree>
    <p:extLst>
      <p:ext uri="{BB962C8B-B14F-4D97-AF65-F5344CB8AC3E}">
        <p14:creationId xmlns:p14="http://schemas.microsoft.com/office/powerpoint/2010/main" val="3379142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D9A46-62B9-4BED-9FD3-B5A8C48A22BC}"/>
              </a:ext>
            </a:extLst>
          </p:cNvPr>
          <p:cNvSpPr>
            <a:spLocks noGrp="1"/>
          </p:cNvSpPr>
          <p:nvPr>
            <p:ph type="title"/>
          </p:nvPr>
        </p:nvSpPr>
        <p:spPr/>
        <p:txBody>
          <a:bodyPr/>
          <a:lstStyle/>
          <a:p>
            <a:r>
              <a:rPr lang="en-US" b="1" dirty="0"/>
              <a:t>BIEN definition</a:t>
            </a:r>
            <a:endParaRPr lang="en-GB" b="1" dirty="0"/>
          </a:p>
        </p:txBody>
      </p:sp>
      <p:sp>
        <p:nvSpPr>
          <p:cNvPr id="3" name="Text Placeholder 2">
            <a:extLst>
              <a:ext uri="{FF2B5EF4-FFF2-40B4-BE49-F238E27FC236}">
                <a16:creationId xmlns:a16="http://schemas.microsoft.com/office/drawing/2014/main" id="{A4D911FA-D20C-4F29-9F9C-99079ACD2A0A}"/>
              </a:ext>
            </a:extLst>
          </p:cNvPr>
          <p:cNvSpPr>
            <a:spLocks noGrp="1"/>
          </p:cNvSpPr>
          <p:nvPr>
            <p:ph type="body" idx="1"/>
          </p:nvPr>
        </p:nvSpPr>
        <p:spPr/>
        <p:txBody>
          <a:bodyPr/>
          <a:lstStyle/>
          <a:p>
            <a:pPr marL="0" indent="0">
              <a:buNone/>
            </a:pPr>
            <a:r>
              <a:rPr lang="en-GB" sz="2400" dirty="0">
                <a:solidFill>
                  <a:srgbClr val="000000"/>
                </a:solidFill>
                <a:effectLst/>
                <a:ea typeface="Calibri" panose="020F0502020204030204" pitchFamily="34" charset="0"/>
              </a:rPr>
              <a:t>A Basic Income is a periodic cash payment unconditionally delivered to all on an individual basis, without means-test or work requirement.</a:t>
            </a:r>
          </a:p>
          <a:p>
            <a:pPr marL="0" indent="0">
              <a:buNone/>
            </a:pPr>
            <a:endParaRPr lang="en-GB" sz="2400" b="1" dirty="0">
              <a:solidFill>
                <a:srgbClr val="000000"/>
              </a:solidFill>
            </a:endParaRPr>
          </a:p>
          <a:p>
            <a:pPr marL="0" indent="0">
              <a:buNone/>
            </a:pPr>
            <a:r>
              <a:rPr lang="en-GB" sz="2400" b="1" dirty="0">
                <a:solidFill>
                  <a:srgbClr val="000000"/>
                </a:solidFill>
              </a:rPr>
              <a:t>Variants:</a:t>
            </a:r>
          </a:p>
          <a:p>
            <a:r>
              <a:rPr lang="en-GB" sz="2400" dirty="0">
                <a:solidFill>
                  <a:srgbClr val="000000"/>
                </a:solidFill>
              </a:rPr>
              <a:t>‘to all’?</a:t>
            </a:r>
          </a:p>
          <a:p>
            <a:r>
              <a:rPr lang="en-GB" sz="2400" dirty="0">
                <a:solidFill>
                  <a:srgbClr val="000000"/>
                </a:solidFill>
              </a:rPr>
              <a:t>‘periodic’?</a:t>
            </a:r>
          </a:p>
          <a:p>
            <a:r>
              <a:rPr lang="en-GB" sz="2400" dirty="0">
                <a:solidFill>
                  <a:srgbClr val="000000"/>
                </a:solidFill>
              </a:rPr>
              <a:t>How much?</a:t>
            </a:r>
          </a:p>
          <a:p>
            <a:endParaRPr lang="en-GB" sz="2400" dirty="0">
              <a:solidFill>
                <a:srgbClr val="000000"/>
              </a:solidFill>
            </a:endParaRPr>
          </a:p>
          <a:p>
            <a:pPr marL="0" indent="0">
              <a:buNone/>
            </a:pPr>
            <a:r>
              <a:rPr lang="en-GB" sz="2400" dirty="0"/>
              <a:t>‘Universal’ and ‘unconditional’</a:t>
            </a:r>
          </a:p>
        </p:txBody>
      </p:sp>
    </p:spTree>
    <p:extLst>
      <p:ext uri="{BB962C8B-B14F-4D97-AF65-F5344CB8AC3E}">
        <p14:creationId xmlns:p14="http://schemas.microsoft.com/office/powerpoint/2010/main" val="2003599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73E2E-0186-4685-BDE3-F47A59C3A666}"/>
              </a:ext>
            </a:extLst>
          </p:cNvPr>
          <p:cNvSpPr>
            <a:spLocks noGrp="1"/>
          </p:cNvSpPr>
          <p:nvPr>
            <p:ph type="title"/>
          </p:nvPr>
        </p:nvSpPr>
        <p:spPr/>
        <p:txBody>
          <a:bodyPr/>
          <a:lstStyle/>
          <a:p>
            <a:endParaRPr lang="en-GB"/>
          </a:p>
        </p:txBody>
      </p:sp>
      <p:sp>
        <p:nvSpPr>
          <p:cNvPr id="3" name="Text Placeholder 2">
            <a:extLst>
              <a:ext uri="{FF2B5EF4-FFF2-40B4-BE49-F238E27FC236}">
                <a16:creationId xmlns:a16="http://schemas.microsoft.com/office/drawing/2014/main" id="{383EE08B-5346-4A4E-8446-47BC24D80DA5}"/>
              </a:ext>
            </a:extLst>
          </p:cNvPr>
          <p:cNvSpPr>
            <a:spLocks noGrp="1"/>
          </p:cNvSpPr>
          <p:nvPr>
            <p:ph type="body" idx="1"/>
          </p:nvPr>
        </p:nvSpPr>
        <p:spPr/>
        <p:txBody>
          <a:bodyPr/>
          <a:lstStyle/>
          <a:p>
            <a:endParaRPr lang="en-GB" dirty="0"/>
          </a:p>
        </p:txBody>
      </p:sp>
      <p:pic>
        <p:nvPicPr>
          <p:cNvPr id="4" name="Picture 3">
            <a:extLst>
              <a:ext uri="{FF2B5EF4-FFF2-40B4-BE49-F238E27FC236}">
                <a16:creationId xmlns:a16="http://schemas.microsoft.com/office/drawing/2014/main" id="{E57365F5-78CE-4C75-9DC4-B9F5284835A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365126"/>
            <a:ext cx="4382329" cy="618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44258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87BAA-72D0-4243-A602-086F28C79A80}"/>
              </a:ext>
            </a:extLst>
          </p:cNvPr>
          <p:cNvSpPr>
            <a:spLocks noGrp="1"/>
          </p:cNvSpPr>
          <p:nvPr>
            <p:ph type="title"/>
          </p:nvPr>
        </p:nvSpPr>
        <p:spPr/>
        <p:txBody>
          <a:bodyPr/>
          <a:lstStyle/>
          <a:p>
            <a:endParaRPr lang="en-GB"/>
          </a:p>
        </p:txBody>
      </p:sp>
      <p:sp>
        <p:nvSpPr>
          <p:cNvPr id="3" name="Text Placeholder 2">
            <a:extLst>
              <a:ext uri="{FF2B5EF4-FFF2-40B4-BE49-F238E27FC236}">
                <a16:creationId xmlns:a16="http://schemas.microsoft.com/office/drawing/2014/main" id="{6AB36924-0516-46A5-A384-B226866598A9}"/>
              </a:ext>
            </a:extLst>
          </p:cNvPr>
          <p:cNvSpPr>
            <a:spLocks noGrp="1"/>
          </p:cNvSpPr>
          <p:nvPr>
            <p:ph type="body" idx="1"/>
          </p:nvPr>
        </p:nvSpPr>
        <p:spPr>
          <a:xfrm>
            <a:off x="539552" y="1939181"/>
            <a:ext cx="8208912" cy="4298131"/>
          </a:xfrm>
        </p:spPr>
        <p:txBody>
          <a:bodyPr/>
          <a:lstStyle/>
          <a:p>
            <a:pPr marL="0" indent="0">
              <a:buNone/>
            </a:pPr>
            <a:endParaRPr lang="en-GB" dirty="0"/>
          </a:p>
        </p:txBody>
      </p:sp>
      <p:pic>
        <p:nvPicPr>
          <p:cNvPr id="1026" name="Picture 2" descr="Minimum Income Standards and Reference Budgets">
            <a:extLst>
              <a:ext uri="{FF2B5EF4-FFF2-40B4-BE49-F238E27FC236}">
                <a16:creationId xmlns:a16="http://schemas.microsoft.com/office/drawing/2014/main" id="{5A6670C4-62F9-457F-8166-681D4B7594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8298" y="97611"/>
            <a:ext cx="4447403" cy="6662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60417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629C6-1C12-45BF-A56C-8D139546AD5F}"/>
              </a:ext>
            </a:extLst>
          </p:cNvPr>
          <p:cNvSpPr>
            <a:spLocks noGrp="1"/>
          </p:cNvSpPr>
          <p:nvPr>
            <p:ph type="title"/>
          </p:nvPr>
        </p:nvSpPr>
        <p:spPr/>
        <p:txBody>
          <a:bodyPr/>
          <a:lstStyle/>
          <a:p>
            <a:endParaRPr lang="en-GB"/>
          </a:p>
        </p:txBody>
      </p:sp>
      <p:sp>
        <p:nvSpPr>
          <p:cNvPr id="3" name="Text Placeholder 2">
            <a:extLst>
              <a:ext uri="{FF2B5EF4-FFF2-40B4-BE49-F238E27FC236}">
                <a16:creationId xmlns:a16="http://schemas.microsoft.com/office/drawing/2014/main" id="{69F07EF5-605B-4BE9-AF8E-8F46A61040E8}"/>
              </a:ext>
            </a:extLst>
          </p:cNvPr>
          <p:cNvSpPr>
            <a:spLocks noGrp="1"/>
          </p:cNvSpPr>
          <p:nvPr>
            <p:ph type="body" idx="1"/>
          </p:nvPr>
        </p:nvSpPr>
        <p:spPr/>
        <p:txBody>
          <a:bodyPr/>
          <a:lstStyle/>
          <a:p>
            <a:pPr marL="0" indent="0">
              <a:buFont typeface="Arial" panose="020B0604020202020204" pitchFamily="34" charset="0"/>
              <a:buNone/>
            </a:pPr>
            <a:endParaRPr lang="en-GB" altLang="en-US" sz="2000" b="1" dirty="0"/>
          </a:p>
          <a:p>
            <a:pPr marL="0" indent="0">
              <a:buFont typeface="Arial" panose="020B0604020202020204" pitchFamily="34" charset="0"/>
              <a:buNone/>
            </a:pPr>
            <a:endParaRPr lang="en-GB" altLang="en-US" sz="2000" b="1" dirty="0"/>
          </a:p>
          <a:p>
            <a:pPr marL="0" indent="0">
              <a:buFont typeface="Arial" panose="020B0604020202020204" pitchFamily="34" charset="0"/>
              <a:buNone/>
            </a:pPr>
            <a:endParaRPr lang="en-GB" altLang="en-US" sz="2000" b="1" dirty="0"/>
          </a:p>
          <a:p>
            <a:pPr marL="0" indent="0">
              <a:buFont typeface="Arial" panose="020B0604020202020204" pitchFamily="34" charset="0"/>
              <a:buNone/>
            </a:pPr>
            <a:r>
              <a:rPr lang="en-GB" sz="2400" b="0" i="0" dirty="0">
                <a:solidFill>
                  <a:srgbClr val="212529"/>
                </a:solidFill>
                <a:effectLst/>
                <a:latin typeface="-apple-system"/>
              </a:rPr>
              <a:t>CEMPA working paper 7/22</a:t>
            </a:r>
          </a:p>
          <a:p>
            <a:pPr marL="0" indent="0">
              <a:buFont typeface="Arial" panose="020B0604020202020204" pitchFamily="34" charset="0"/>
              <a:buNone/>
            </a:pPr>
            <a:r>
              <a:rPr lang="en-US" sz="2800" b="1" i="0" dirty="0">
                <a:solidFill>
                  <a:srgbClr val="212529"/>
                </a:solidFill>
                <a:effectLst/>
                <a:latin typeface="-apple-system"/>
              </a:rPr>
              <a:t>Two feasible Basic Income schemes for the UK, and a feasible pilot project for Scotland</a:t>
            </a:r>
          </a:p>
          <a:p>
            <a:pPr marL="0" indent="0">
              <a:buFont typeface="Arial" panose="020B0604020202020204" pitchFamily="34" charset="0"/>
              <a:buNone/>
            </a:pPr>
            <a:endParaRPr lang="en-GB" altLang="en-US" sz="2400" dirty="0"/>
          </a:p>
          <a:p>
            <a:pPr marL="0" indent="0">
              <a:buFont typeface="Arial" panose="020B0604020202020204" pitchFamily="34" charset="0"/>
              <a:buNone/>
            </a:pPr>
            <a:r>
              <a:rPr lang="en-GB" altLang="en-US" sz="2400" dirty="0"/>
              <a:t>May 2022</a:t>
            </a:r>
          </a:p>
          <a:p>
            <a:pPr marL="0" indent="0">
              <a:buFont typeface="Arial" panose="020B0604020202020204" pitchFamily="34" charset="0"/>
              <a:buNone/>
            </a:pPr>
            <a:endParaRPr lang="en-GB" altLang="en-US" dirty="0"/>
          </a:p>
          <a:p>
            <a:pPr marL="0" indent="0">
              <a:buFont typeface="Arial" panose="020B0604020202020204" pitchFamily="34" charset="0"/>
              <a:buNone/>
            </a:pPr>
            <a:r>
              <a:rPr lang="en-GB" altLang="en-US" sz="2400" dirty="0"/>
              <a:t>https://www.microsimulation.ac.uk/publications/publication-547284/</a:t>
            </a:r>
            <a:endParaRPr lang="en-GB" dirty="0"/>
          </a:p>
        </p:txBody>
      </p:sp>
      <p:pic>
        <p:nvPicPr>
          <p:cNvPr id="4" name="Picture 3" descr="Logo, company name&#10;&#10;Description automatically generated">
            <a:extLst>
              <a:ext uri="{FF2B5EF4-FFF2-40B4-BE49-F238E27FC236}">
                <a16:creationId xmlns:a16="http://schemas.microsoft.com/office/drawing/2014/main" id="{EC60ABFD-986F-4B2A-9536-255379500E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792" y="188640"/>
            <a:ext cx="3601776" cy="2701332"/>
          </a:xfrm>
          <a:prstGeom prst="rect">
            <a:avLst/>
          </a:prstGeom>
        </p:spPr>
      </p:pic>
    </p:spTree>
    <p:extLst>
      <p:ext uri="{BB962C8B-B14F-4D97-AF65-F5344CB8AC3E}">
        <p14:creationId xmlns:p14="http://schemas.microsoft.com/office/powerpoint/2010/main" val="8785293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E8AF6-03E8-4530-92B4-A17C38C55629}"/>
              </a:ext>
            </a:extLst>
          </p:cNvPr>
          <p:cNvSpPr>
            <a:spLocks noGrp="1"/>
          </p:cNvSpPr>
          <p:nvPr>
            <p:ph type="title"/>
          </p:nvPr>
        </p:nvSpPr>
        <p:spPr/>
        <p:txBody>
          <a:bodyPr/>
          <a:lstStyle/>
          <a:p>
            <a:r>
              <a:rPr lang="en-US" b="1" dirty="0"/>
              <a:t>Additional books, further information, and links to the publishers’ websites, can be found here:</a:t>
            </a:r>
            <a:endParaRPr lang="en-GB" b="1" dirty="0"/>
          </a:p>
        </p:txBody>
      </p:sp>
      <p:sp>
        <p:nvSpPr>
          <p:cNvPr id="3" name="Text Placeholder 2">
            <a:extLst>
              <a:ext uri="{FF2B5EF4-FFF2-40B4-BE49-F238E27FC236}">
                <a16:creationId xmlns:a16="http://schemas.microsoft.com/office/drawing/2014/main" id="{84A7198D-1B9B-41A4-87EF-1E4148D1E0C0}"/>
              </a:ext>
            </a:extLst>
          </p:cNvPr>
          <p:cNvSpPr>
            <a:spLocks noGrp="1"/>
          </p:cNvSpPr>
          <p:nvPr>
            <p:ph type="body" idx="1"/>
          </p:nvPr>
        </p:nvSpPr>
        <p:spPr/>
        <p:txBody>
          <a:bodyPr/>
          <a:lstStyle/>
          <a:p>
            <a:pPr marL="0" indent="0">
              <a:buNone/>
            </a:pPr>
            <a:r>
              <a:rPr lang="en-GB" sz="3200" dirty="0"/>
              <a:t>https://torry.org.uk/basic-income</a:t>
            </a:r>
          </a:p>
        </p:txBody>
      </p:sp>
    </p:spTree>
    <p:extLst>
      <p:ext uri="{BB962C8B-B14F-4D97-AF65-F5344CB8AC3E}">
        <p14:creationId xmlns:p14="http://schemas.microsoft.com/office/powerpoint/2010/main" val="495309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913F5-C5F0-4D9E-A110-0100CDD19284}"/>
              </a:ext>
            </a:extLst>
          </p:cNvPr>
          <p:cNvSpPr>
            <a:spLocks noGrp="1"/>
          </p:cNvSpPr>
          <p:nvPr>
            <p:ph type="title"/>
          </p:nvPr>
        </p:nvSpPr>
        <p:spPr/>
        <p:txBody>
          <a:bodyPr/>
          <a:lstStyle/>
          <a:p>
            <a:r>
              <a:rPr lang="en-US" b="1" dirty="0"/>
              <a:t>Early history</a:t>
            </a:r>
            <a:endParaRPr lang="en-GB" b="1" dirty="0"/>
          </a:p>
        </p:txBody>
      </p:sp>
      <p:sp>
        <p:nvSpPr>
          <p:cNvPr id="3" name="Text Placeholder 2">
            <a:extLst>
              <a:ext uri="{FF2B5EF4-FFF2-40B4-BE49-F238E27FC236}">
                <a16:creationId xmlns:a16="http://schemas.microsoft.com/office/drawing/2014/main" id="{302537C5-04FA-478B-9DFD-EAF07AE19BAA}"/>
              </a:ext>
            </a:extLst>
          </p:cNvPr>
          <p:cNvSpPr>
            <a:spLocks noGrp="1"/>
          </p:cNvSpPr>
          <p:nvPr>
            <p:ph type="body" idx="1"/>
          </p:nvPr>
        </p:nvSpPr>
        <p:spPr/>
        <p:txBody>
          <a:bodyPr/>
          <a:lstStyle/>
          <a:p>
            <a:pPr marL="0" indent="0">
              <a:buNone/>
            </a:pPr>
            <a:r>
              <a:rPr lang="en-US" sz="2400" dirty="0"/>
              <a:t>Thomas More?</a:t>
            </a:r>
          </a:p>
          <a:p>
            <a:pPr marL="0" indent="0">
              <a:buNone/>
            </a:pPr>
            <a:r>
              <a:rPr lang="en-US" sz="2400" dirty="0"/>
              <a:t>Charles Fourier?</a:t>
            </a:r>
          </a:p>
          <a:p>
            <a:pPr marL="0" indent="0">
              <a:buNone/>
            </a:pPr>
            <a:r>
              <a:rPr lang="en-US" sz="2400" dirty="0"/>
              <a:t>Thomas Paine?</a:t>
            </a:r>
          </a:p>
          <a:p>
            <a:pPr marL="0" indent="0">
              <a:buNone/>
            </a:pPr>
            <a:endParaRPr lang="en-US" sz="2400" dirty="0"/>
          </a:p>
          <a:p>
            <a:pPr marL="0" indent="0">
              <a:buNone/>
            </a:pPr>
            <a:r>
              <a:rPr lang="en-US" sz="2400" dirty="0"/>
              <a:t>Thomas Spence</a:t>
            </a:r>
          </a:p>
          <a:p>
            <a:r>
              <a:rPr lang="en-US" sz="2400" dirty="0"/>
              <a:t>The first Basic Income proposal</a:t>
            </a:r>
          </a:p>
          <a:p>
            <a:r>
              <a:rPr lang="en-US" sz="2400" dirty="0"/>
              <a:t>A quarterly payment to every individual</a:t>
            </a:r>
          </a:p>
          <a:p>
            <a:pPr marL="0" indent="0">
              <a:buNone/>
            </a:pPr>
            <a:endParaRPr lang="en-US" dirty="0"/>
          </a:p>
        </p:txBody>
      </p:sp>
    </p:spTree>
    <p:extLst>
      <p:ext uri="{BB962C8B-B14F-4D97-AF65-F5344CB8AC3E}">
        <p14:creationId xmlns:p14="http://schemas.microsoft.com/office/powerpoint/2010/main" val="3797695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B849-4D88-41A9-AC14-511C37437574}"/>
              </a:ext>
            </a:extLst>
          </p:cNvPr>
          <p:cNvSpPr>
            <a:spLocks noGrp="1"/>
          </p:cNvSpPr>
          <p:nvPr>
            <p:ph type="title"/>
          </p:nvPr>
        </p:nvSpPr>
        <p:spPr/>
        <p:txBody>
          <a:bodyPr/>
          <a:lstStyle/>
          <a:p>
            <a:r>
              <a:rPr lang="en-US" b="1" dirty="0"/>
              <a:t>The State Bonus League, 1918</a:t>
            </a:r>
            <a:endParaRPr lang="en-GB" b="1" dirty="0"/>
          </a:p>
        </p:txBody>
      </p:sp>
      <p:sp>
        <p:nvSpPr>
          <p:cNvPr id="3" name="Text Placeholder 2">
            <a:extLst>
              <a:ext uri="{FF2B5EF4-FFF2-40B4-BE49-F238E27FC236}">
                <a16:creationId xmlns:a16="http://schemas.microsoft.com/office/drawing/2014/main" id="{789B06E4-7558-447C-80C5-6A1FEA07213A}"/>
              </a:ext>
            </a:extLst>
          </p:cNvPr>
          <p:cNvSpPr>
            <a:spLocks noGrp="1"/>
          </p:cNvSpPr>
          <p:nvPr>
            <p:ph type="body" idx="1"/>
          </p:nvPr>
        </p:nvSpPr>
        <p:spPr/>
        <p:txBody>
          <a:bodyPr/>
          <a:lstStyle/>
          <a:p>
            <a:pPr marL="0" indent="0">
              <a:buNone/>
            </a:pPr>
            <a:r>
              <a:rPr lang="en-US" sz="3200" dirty="0"/>
              <a:t>A State Bonus</a:t>
            </a:r>
          </a:p>
          <a:p>
            <a:pPr marL="342900" lvl="0" indent="-342900">
              <a:spcBef>
                <a:spcPts val="600"/>
              </a:spcBef>
              <a:spcAft>
                <a:spcPts val="0"/>
              </a:spcAft>
              <a:buFont typeface="+mj-lt"/>
              <a:buAutoNum type="alphaLcParenR"/>
            </a:pPr>
            <a:r>
              <a:rPr lang="en-GB" sz="2400" dirty="0">
                <a:effectLst/>
                <a:ea typeface="Gill Sans Light"/>
                <a:cs typeface="Times New Roman" panose="02020603050405020304" pitchFamily="18" charset="0"/>
              </a:rPr>
              <a:t>Every individual, all the time, should receive from a central fund some small allowance in money which would be just sufficient to maintain life and liberty if all else failed.</a:t>
            </a:r>
          </a:p>
          <a:p>
            <a:pPr marL="342900" lvl="0" indent="-342900">
              <a:spcBef>
                <a:spcPts val="600"/>
              </a:spcBef>
              <a:spcAft>
                <a:spcPts val="0"/>
              </a:spcAft>
              <a:buFont typeface="+mj-lt"/>
              <a:buAutoNum type="alphaLcParenR"/>
            </a:pPr>
            <a:r>
              <a:rPr lang="en-GB" sz="2400" dirty="0">
                <a:effectLst/>
                <a:ea typeface="Gill Sans Light"/>
                <a:cs typeface="Times New Roman" panose="02020603050405020304" pitchFamily="18" charset="0"/>
              </a:rPr>
              <a:t>That as everyone is to get a share from this central fund, so everyone who has any income at all should contribute a share each in proportion to his capacity. … (Milner and Milner, 1918: 7)</a:t>
            </a:r>
          </a:p>
          <a:p>
            <a:pPr marL="0" indent="0">
              <a:lnSpc>
                <a:spcPct val="107000"/>
              </a:lnSpc>
              <a:spcBef>
                <a:spcPts val="600"/>
              </a:spcBef>
              <a:spcAft>
                <a:spcPts val="800"/>
              </a:spcAft>
              <a:buNone/>
            </a:pPr>
            <a:r>
              <a:rPr lang="en-GB" sz="2400" dirty="0">
                <a:solidFill>
                  <a:srgbClr val="000000"/>
                </a:solidFill>
                <a:ea typeface="Calibri" panose="020F0502020204030204" pitchFamily="34" charset="0"/>
                <a:cs typeface="Arial" panose="020B0604020202020204" pitchFamily="34" charset="0"/>
              </a:rPr>
              <a:t>W</a:t>
            </a:r>
            <a:r>
              <a:rPr lang="en-GB" sz="2400" dirty="0">
                <a:solidFill>
                  <a:srgbClr val="000000"/>
                </a:solidFill>
                <a:effectLst/>
                <a:ea typeface="Calibri" panose="020F0502020204030204" pitchFamily="34" charset="0"/>
                <a:cs typeface="Arial" panose="020B0604020202020204" pitchFamily="34" charset="0"/>
              </a:rPr>
              <a:t>eekly, for ‘every man, every woman, and every child’ </a:t>
            </a:r>
            <a:r>
              <a:rPr lang="en-GB" sz="1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(Milner and Milner, 1918: 7)</a:t>
            </a:r>
          </a:p>
          <a:p>
            <a:pPr marL="0" indent="0">
              <a:lnSpc>
                <a:spcPct val="107000"/>
              </a:lnSpc>
              <a:spcBef>
                <a:spcPts val="600"/>
              </a:spcBef>
              <a:spcAft>
                <a:spcPts val="800"/>
              </a:spcAft>
              <a:buNone/>
            </a:pPr>
            <a:r>
              <a:rPr lang="en-GB" sz="2400" dirty="0">
                <a:solidFill>
                  <a:srgbClr val="000000"/>
                </a:solidFill>
                <a:effectLst/>
                <a:ea typeface="Calibri" panose="020F0502020204030204" pitchFamily="34" charset="0"/>
                <a:cs typeface="Arial" panose="020B0604020202020204" pitchFamily="34" charset="0"/>
              </a:rPr>
              <a:t>Five shillings (£0.25) per week, equivalent to £15 per week today </a:t>
            </a:r>
            <a:r>
              <a:rPr lang="en-GB" sz="1400" dirty="0">
                <a:solidFill>
                  <a:srgbClr val="000000"/>
                </a:solidFill>
                <a:effectLst/>
                <a:ea typeface="Calibri" panose="020F0502020204030204" pitchFamily="34" charset="0"/>
                <a:cs typeface="Arial" panose="020B0604020202020204" pitchFamily="34" charset="0"/>
              </a:rPr>
              <a:t>(Bank of England, 2022).</a:t>
            </a:r>
            <a:endParaRPr lang="en-GB" sz="1400" dirty="0">
              <a:effectLst/>
              <a:ea typeface="Calibri" panose="020F050202020403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4167408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63CCE-8345-4054-BB98-658C1EBFB3D7}"/>
              </a:ext>
            </a:extLst>
          </p:cNvPr>
          <p:cNvSpPr>
            <a:spLocks noGrp="1"/>
          </p:cNvSpPr>
          <p:nvPr>
            <p:ph type="title"/>
          </p:nvPr>
        </p:nvSpPr>
        <p:spPr/>
        <p:txBody>
          <a:bodyPr/>
          <a:lstStyle/>
          <a:p>
            <a:r>
              <a:rPr lang="en-US" b="1" dirty="0"/>
              <a:t>The modern debate in the UK</a:t>
            </a:r>
            <a:endParaRPr lang="en-GB" b="1" dirty="0"/>
          </a:p>
        </p:txBody>
      </p:sp>
      <p:sp>
        <p:nvSpPr>
          <p:cNvPr id="3" name="Text Placeholder 2">
            <a:extLst>
              <a:ext uri="{FF2B5EF4-FFF2-40B4-BE49-F238E27FC236}">
                <a16:creationId xmlns:a16="http://schemas.microsoft.com/office/drawing/2014/main" id="{8E6A6C0B-98B9-4E89-9198-354379978C9D}"/>
              </a:ext>
            </a:extLst>
          </p:cNvPr>
          <p:cNvSpPr>
            <a:spLocks noGrp="1"/>
          </p:cNvSpPr>
          <p:nvPr>
            <p:ph type="body" idx="1"/>
          </p:nvPr>
        </p:nvSpPr>
        <p:spPr/>
        <p:txBody>
          <a:bodyPr/>
          <a:lstStyle/>
          <a:p>
            <a:r>
              <a:rPr lang="en-US" sz="2400" dirty="0"/>
              <a:t>James Meade’s 1935 ‘social dividend’: a Basic Income</a:t>
            </a:r>
          </a:p>
          <a:p>
            <a:r>
              <a:rPr lang="en-US" sz="2400" dirty="0"/>
              <a:t>Juliet Rhys Williams, 1943: almost a Basic Income</a:t>
            </a:r>
          </a:p>
          <a:p>
            <a:pPr lvl="1">
              <a:buFont typeface="Courier New" panose="02070309020205020404" pitchFamily="49" charset="0"/>
              <a:buChar char="o"/>
            </a:pPr>
            <a:r>
              <a:rPr lang="en-GB" sz="2000" dirty="0">
                <a:solidFill>
                  <a:srgbClr val="000000"/>
                </a:solidFill>
                <a:effectLst/>
                <a:ea typeface="Calibri" panose="020F0502020204030204" pitchFamily="34" charset="0"/>
              </a:rPr>
              <a:t>21 shillings and 19 shillings: £1.05 and £0.95, translating as £49 and £45 in 2020 (Bank of England, 2022)</a:t>
            </a:r>
            <a:endParaRPr lang="en-US" sz="2000" dirty="0"/>
          </a:p>
          <a:p>
            <a:r>
              <a:rPr lang="en-US" sz="2400" dirty="0"/>
              <a:t>Brandon Rhys Williams/Hermione (Mimi) Parker</a:t>
            </a:r>
          </a:p>
          <a:p>
            <a:pPr lvl="1">
              <a:buFont typeface="Courier New" panose="02070309020205020404" pitchFamily="49" charset="0"/>
              <a:buChar char="o"/>
            </a:pPr>
            <a:r>
              <a:rPr lang="en-GB" sz="2000" dirty="0">
                <a:solidFill>
                  <a:srgbClr val="000000"/>
                </a:solidFill>
                <a:effectLst/>
                <a:ea typeface="Calibri" panose="020F0502020204030204" pitchFamily="34" charset="0"/>
              </a:rPr>
              <a:t>£17 per week, would have translated to £61 per week in 2020 (Bank of England, 2022</a:t>
            </a:r>
            <a:endParaRPr lang="en-US" sz="2000" dirty="0">
              <a:solidFill>
                <a:srgbClr val="000000"/>
              </a:solidFill>
              <a:effectLst/>
              <a:ea typeface="Calibri" panose="020F0502020204030204" pitchFamily="34" charset="0"/>
            </a:endParaRPr>
          </a:p>
          <a:p>
            <a:r>
              <a:rPr lang="en-US" sz="2400" dirty="0">
                <a:solidFill>
                  <a:srgbClr val="000000"/>
                </a:solidFill>
              </a:rPr>
              <a:t>The Basic Income Research Group/Citizen’s Basic Income Trust, 1984</a:t>
            </a:r>
            <a:endParaRPr lang="en-US" sz="2400" dirty="0"/>
          </a:p>
          <a:p>
            <a:pPr lvl="1">
              <a:buFont typeface="Courier New" panose="02070309020205020404" pitchFamily="49" charset="0"/>
              <a:buChar char="o"/>
            </a:pPr>
            <a:r>
              <a:rPr lang="en-GB" sz="2000" dirty="0"/>
              <a:t>‘sufficient to meet basic needs’, but not from 1988 onwards</a:t>
            </a:r>
          </a:p>
          <a:p>
            <a:r>
              <a:rPr lang="en-GB" sz="2300" dirty="0"/>
              <a:t>Feasibility means only minimal losses for low-income households</a:t>
            </a:r>
          </a:p>
        </p:txBody>
      </p:sp>
    </p:spTree>
    <p:extLst>
      <p:ext uri="{BB962C8B-B14F-4D97-AF65-F5344CB8AC3E}">
        <p14:creationId xmlns:p14="http://schemas.microsoft.com/office/powerpoint/2010/main" val="2744618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C0803-943F-43AB-BA8E-47A5BFECD464}"/>
              </a:ext>
            </a:extLst>
          </p:cNvPr>
          <p:cNvSpPr>
            <a:spLocks noGrp="1"/>
          </p:cNvSpPr>
          <p:nvPr>
            <p:ph type="title"/>
          </p:nvPr>
        </p:nvSpPr>
        <p:spPr/>
        <p:txBody>
          <a:bodyPr/>
          <a:lstStyle/>
          <a:p>
            <a:r>
              <a:rPr lang="en-US" b="1" dirty="0"/>
              <a:t>The UK debate</a:t>
            </a:r>
            <a:endParaRPr lang="en-GB" b="1" dirty="0"/>
          </a:p>
        </p:txBody>
      </p:sp>
      <p:sp>
        <p:nvSpPr>
          <p:cNvPr id="3" name="Text Placeholder 2">
            <a:extLst>
              <a:ext uri="{FF2B5EF4-FFF2-40B4-BE49-F238E27FC236}">
                <a16:creationId xmlns:a16="http://schemas.microsoft.com/office/drawing/2014/main" id="{D82D17AB-58BD-4525-9B28-D5540D8C5BD4}"/>
              </a:ext>
            </a:extLst>
          </p:cNvPr>
          <p:cNvSpPr>
            <a:spLocks noGrp="1"/>
          </p:cNvSpPr>
          <p:nvPr>
            <p:ph type="body" idx="1"/>
          </p:nvPr>
        </p:nvSpPr>
        <p:spPr/>
        <p:txBody>
          <a:bodyPr/>
          <a:lstStyle/>
          <a:p>
            <a:r>
              <a:rPr lang="en-US" sz="2400" dirty="0"/>
              <a:t>Proposals mainly conform to the BIEN definition: </a:t>
            </a:r>
          </a:p>
          <a:p>
            <a:pPr lvl="1">
              <a:buFont typeface="Courier New" panose="02070309020205020404" pitchFamily="49" charset="0"/>
              <a:buChar char="o"/>
            </a:pPr>
            <a:r>
              <a:rPr lang="en-GB" sz="2000" dirty="0">
                <a:solidFill>
                  <a:srgbClr val="000000"/>
                </a:solidFill>
                <a:effectLst/>
                <a:ea typeface="Calibri" panose="020F0502020204030204" pitchFamily="34" charset="0"/>
              </a:rPr>
              <a:t>A Basic Income is a periodic cash payment unconditionally delivered to all on an individual basis, without means-test or work requirement</a:t>
            </a:r>
            <a:r>
              <a:rPr lang="en-GB" sz="1500" dirty="0">
                <a:solidFill>
                  <a:srgbClr val="000000"/>
                </a:solidFill>
                <a:effectLst/>
                <a:ea typeface="Calibri" panose="020F0502020204030204" pitchFamily="34" charset="0"/>
              </a:rPr>
              <a:t>.</a:t>
            </a:r>
          </a:p>
          <a:p>
            <a:r>
              <a:rPr lang="en-GB" sz="2400" dirty="0">
                <a:solidFill>
                  <a:srgbClr val="000000"/>
                </a:solidFill>
                <a:ea typeface="Calibri" panose="020F0502020204030204" pitchFamily="34" charset="0"/>
              </a:rPr>
              <a:t>Regular weekly payments to all</a:t>
            </a:r>
          </a:p>
          <a:p>
            <a:r>
              <a:rPr lang="en-GB" sz="2400" dirty="0">
                <a:solidFill>
                  <a:srgbClr val="000000"/>
                </a:solidFill>
                <a:ea typeface="Calibri" panose="020F0502020204030204" pitchFamily="34" charset="0"/>
              </a:rPr>
              <a:t>‘Subsistence level’ not feasible</a:t>
            </a:r>
          </a:p>
          <a:p>
            <a:r>
              <a:rPr lang="en-GB" sz="2400" dirty="0">
                <a:solidFill>
                  <a:srgbClr val="000000"/>
                </a:solidFill>
                <a:effectLst/>
                <a:ea typeface="Calibri" panose="020F0502020204030204" pitchFamily="34" charset="0"/>
              </a:rPr>
              <a:t>An unconditional payment below subsistence level is a Basic Income</a:t>
            </a:r>
          </a:p>
          <a:p>
            <a:pPr marL="0" indent="0">
              <a:buNone/>
            </a:pPr>
            <a:endParaRPr lang="en-GB" dirty="0"/>
          </a:p>
        </p:txBody>
      </p:sp>
    </p:spTree>
    <p:extLst>
      <p:ext uri="{BB962C8B-B14F-4D97-AF65-F5344CB8AC3E}">
        <p14:creationId xmlns:p14="http://schemas.microsoft.com/office/powerpoint/2010/main" val="1064979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B97F5-1951-4CCE-9B58-E6B2E75AE104}"/>
              </a:ext>
            </a:extLst>
          </p:cNvPr>
          <p:cNvSpPr>
            <a:spLocks noGrp="1"/>
          </p:cNvSpPr>
          <p:nvPr>
            <p:ph type="title"/>
          </p:nvPr>
        </p:nvSpPr>
        <p:spPr/>
        <p:txBody>
          <a:bodyPr/>
          <a:lstStyle/>
          <a:p>
            <a:r>
              <a:rPr lang="en-US" b="1" dirty="0"/>
              <a:t>Continental Europe</a:t>
            </a:r>
            <a:endParaRPr lang="en-GB" b="1" dirty="0"/>
          </a:p>
        </p:txBody>
      </p:sp>
      <p:sp>
        <p:nvSpPr>
          <p:cNvPr id="3" name="Text Placeholder 2">
            <a:extLst>
              <a:ext uri="{FF2B5EF4-FFF2-40B4-BE49-F238E27FC236}">
                <a16:creationId xmlns:a16="http://schemas.microsoft.com/office/drawing/2014/main" id="{AE40F1BF-1121-46AB-9F6A-1A21A259EAB4}"/>
              </a:ext>
            </a:extLst>
          </p:cNvPr>
          <p:cNvSpPr>
            <a:spLocks noGrp="1"/>
          </p:cNvSpPr>
          <p:nvPr>
            <p:ph type="body" idx="1"/>
          </p:nvPr>
        </p:nvSpPr>
        <p:spPr/>
        <p:txBody>
          <a:bodyPr/>
          <a:lstStyle/>
          <a:p>
            <a:r>
              <a:rPr lang="en-US" sz="2400" dirty="0"/>
              <a:t>Philippe Van Parijs</a:t>
            </a:r>
          </a:p>
          <a:p>
            <a:r>
              <a:rPr lang="en-US" sz="2400" dirty="0"/>
              <a:t>1986, the first BIEN congress: no specification of the amount in the terminological note</a:t>
            </a:r>
          </a:p>
          <a:p>
            <a:r>
              <a:rPr lang="en-US" sz="2400" dirty="0"/>
              <a:t>1986, van der Veen and Van Parijs: ‘suppose that’ a ‘universal grant’ might be payable that would satisfy ‘fundamental needs’</a:t>
            </a:r>
          </a:p>
          <a:p>
            <a:r>
              <a:rPr lang="en-US" sz="2400" dirty="0"/>
              <a:t>1995, Van Parijs: ‘at the highest sustainable level’</a:t>
            </a:r>
          </a:p>
          <a:p>
            <a:r>
              <a:rPr lang="en-US" sz="2400" dirty="0"/>
              <a:t>A Basic Income is a regular payment to all</a:t>
            </a:r>
          </a:p>
          <a:p>
            <a:r>
              <a:rPr lang="en-US" sz="2400" dirty="0"/>
              <a:t>Diversity in relation to the amount </a:t>
            </a:r>
            <a:r>
              <a:rPr lang="en-GB" sz="2400" dirty="0">
                <a:effectLst/>
                <a:latin typeface="Times New Roman" panose="02020603050405020304" pitchFamily="18" charset="0"/>
                <a:ea typeface="Times New Roman" panose="02020603050405020304" pitchFamily="18" charset="0"/>
              </a:rPr>
              <a:t>—</a:t>
            </a:r>
            <a:endParaRPr lang="en-GB" sz="2400" dirty="0"/>
          </a:p>
        </p:txBody>
      </p:sp>
    </p:spTree>
    <p:extLst>
      <p:ext uri="{BB962C8B-B14F-4D97-AF65-F5344CB8AC3E}">
        <p14:creationId xmlns:p14="http://schemas.microsoft.com/office/powerpoint/2010/main" val="1998815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93CCE-88DB-42D0-B1C6-2EBA8657FB79}"/>
              </a:ext>
            </a:extLst>
          </p:cNvPr>
          <p:cNvSpPr>
            <a:spLocks noGrp="1"/>
          </p:cNvSpPr>
          <p:nvPr>
            <p:ph type="title"/>
          </p:nvPr>
        </p:nvSpPr>
        <p:spPr/>
        <p:txBody>
          <a:bodyPr/>
          <a:lstStyle/>
          <a:p>
            <a:r>
              <a:rPr lang="en-US" b="1" dirty="0"/>
              <a:t>The 2017 survey</a:t>
            </a:r>
            <a:endParaRPr lang="en-GB" b="1" dirty="0"/>
          </a:p>
        </p:txBody>
      </p:sp>
      <p:sp>
        <p:nvSpPr>
          <p:cNvPr id="3" name="Text Placeholder 2">
            <a:extLst>
              <a:ext uri="{FF2B5EF4-FFF2-40B4-BE49-F238E27FC236}">
                <a16:creationId xmlns:a16="http://schemas.microsoft.com/office/drawing/2014/main" id="{0D64B5AB-B5B0-410A-9CD8-9C05A602A24B}"/>
              </a:ext>
            </a:extLst>
          </p:cNvPr>
          <p:cNvSpPr>
            <a:spLocks noGrp="1"/>
          </p:cNvSpPr>
          <p:nvPr>
            <p:ph type="body" idx="1"/>
          </p:nvPr>
        </p:nvSpPr>
        <p:spPr/>
        <p:txBody>
          <a:bodyPr/>
          <a:lstStyle/>
          <a:p>
            <a:pPr>
              <a:lnSpc>
                <a:spcPct val="107000"/>
              </a:lnSpc>
              <a:spcBef>
                <a:spcPts val="600"/>
              </a:spcBef>
            </a:pPr>
            <a:r>
              <a:rPr lang="en-GB" sz="2400" dirty="0">
                <a:effectLst/>
                <a:ea typeface="Times New Roman" panose="02020603050405020304" pitchFamily="18" charset="0"/>
                <a:cs typeface="Arial" panose="020B0604020202020204" pitchFamily="34" charset="0"/>
              </a:rPr>
              <a:t>some affiliated organisations did not mention the amount, suggesting that the amount to be paid is not integral to the definition; </a:t>
            </a:r>
            <a:endParaRPr lang="en-GB" sz="2400" dirty="0">
              <a:effectLst/>
              <a:ea typeface="Calibri" panose="020F0502020204030204" pitchFamily="34" charset="0"/>
              <a:cs typeface="Arial" panose="020B0604020202020204" pitchFamily="34" charset="0"/>
            </a:endParaRPr>
          </a:p>
          <a:p>
            <a:pPr>
              <a:lnSpc>
                <a:spcPct val="107000"/>
              </a:lnSpc>
              <a:spcBef>
                <a:spcPts val="600"/>
              </a:spcBef>
            </a:pPr>
            <a:r>
              <a:rPr lang="en-GB" sz="2400" dirty="0">
                <a:effectLst/>
                <a:ea typeface="Times New Roman" panose="02020603050405020304" pitchFamily="18" charset="0"/>
                <a:cs typeface="Arial" panose="020B0604020202020204" pitchFamily="34" charset="0"/>
              </a:rPr>
              <a:t>some said that a democratic process would be used to decide the amount;</a:t>
            </a:r>
            <a:endParaRPr lang="en-GB" sz="2400" dirty="0">
              <a:effectLst/>
              <a:ea typeface="Calibri" panose="020F0502020204030204" pitchFamily="34" charset="0"/>
              <a:cs typeface="Arial" panose="020B0604020202020204" pitchFamily="34" charset="0"/>
            </a:endParaRPr>
          </a:p>
          <a:p>
            <a:pPr>
              <a:lnSpc>
                <a:spcPct val="107000"/>
              </a:lnSpc>
              <a:spcBef>
                <a:spcPts val="600"/>
              </a:spcBef>
              <a:spcAft>
                <a:spcPts val="800"/>
              </a:spcAft>
            </a:pPr>
            <a:r>
              <a:rPr lang="en-GB" sz="2400" dirty="0">
                <a:effectLst/>
                <a:ea typeface="Times New Roman" panose="02020603050405020304" pitchFamily="18" charset="0"/>
                <a:cs typeface="Arial" panose="020B0604020202020204" pitchFamily="34" charset="0"/>
              </a:rPr>
              <a:t>one mentioned a particular amount (South Africa);</a:t>
            </a:r>
            <a:endParaRPr lang="en-GB" sz="2400" dirty="0">
              <a:effectLst/>
              <a:ea typeface="Calibri" panose="020F0502020204030204" pitchFamily="34" charset="0"/>
              <a:cs typeface="Arial" panose="020B0604020202020204" pitchFamily="34" charset="0"/>
            </a:endParaRPr>
          </a:p>
          <a:p>
            <a:r>
              <a:rPr lang="en-GB" sz="2400" dirty="0">
                <a:effectLst/>
                <a:ea typeface="Times New Roman" panose="02020603050405020304" pitchFamily="18" charset="0"/>
              </a:rPr>
              <a:t>and some offered a description of the kind of life that the Basic Income would be expected to fund (‘subsistence’, ‘dignity’, ‘participation’, ‘poverty line’) in relation to the national context, but without specifying the relevant level of Basic Income</a:t>
            </a:r>
            <a:r>
              <a:rPr lang="en-GB" sz="2400" dirty="0">
                <a:effectLst/>
                <a:ea typeface="Calibri" panose="020F0502020204030204" pitchFamily="34" charset="0"/>
              </a:rPr>
              <a:t> </a:t>
            </a:r>
            <a:endParaRPr lang="en-GB" sz="2400" dirty="0"/>
          </a:p>
        </p:txBody>
      </p:sp>
    </p:spTree>
    <p:extLst>
      <p:ext uri="{BB962C8B-B14F-4D97-AF65-F5344CB8AC3E}">
        <p14:creationId xmlns:p14="http://schemas.microsoft.com/office/powerpoint/2010/main" val="3958449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AB86D-14F7-46DB-AB65-78E6EC646CDA}"/>
              </a:ext>
            </a:extLst>
          </p:cNvPr>
          <p:cNvSpPr>
            <a:spLocks noGrp="1"/>
          </p:cNvSpPr>
          <p:nvPr>
            <p:ph type="title"/>
          </p:nvPr>
        </p:nvSpPr>
        <p:spPr/>
        <p:txBody>
          <a:bodyPr/>
          <a:lstStyle/>
          <a:p>
            <a:r>
              <a:rPr lang="en-US" b="1" dirty="0"/>
              <a:t>Alternatives to Basic Income</a:t>
            </a:r>
            <a:endParaRPr lang="en-GB" b="1" dirty="0"/>
          </a:p>
        </p:txBody>
      </p:sp>
      <p:sp>
        <p:nvSpPr>
          <p:cNvPr id="3" name="Text Placeholder 2">
            <a:extLst>
              <a:ext uri="{FF2B5EF4-FFF2-40B4-BE49-F238E27FC236}">
                <a16:creationId xmlns:a16="http://schemas.microsoft.com/office/drawing/2014/main" id="{9BFD91CD-16F3-4E99-9001-FE26007CBAC1}"/>
              </a:ext>
            </a:extLst>
          </p:cNvPr>
          <p:cNvSpPr>
            <a:spLocks noGrp="1"/>
          </p:cNvSpPr>
          <p:nvPr>
            <p:ph type="body" idx="1"/>
          </p:nvPr>
        </p:nvSpPr>
        <p:spPr/>
        <p:txBody>
          <a:bodyPr/>
          <a:lstStyle/>
          <a:p>
            <a:r>
              <a:rPr lang="en-US" sz="2400" dirty="0"/>
              <a:t>Minimum Income Guarantee </a:t>
            </a:r>
          </a:p>
          <a:p>
            <a:pPr lvl="1">
              <a:buFont typeface="Courier New" panose="02070309020205020404" pitchFamily="49" charset="0"/>
              <a:buChar char="o"/>
            </a:pPr>
            <a:r>
              <a:rPr lang="en-US" sz="1700" dirty="0"/>
              <a:t>US and Canadian experiments</a:t>
            </a:r>
          </a:p>
          <a:p>
            <a:pPr lvl="1">
              <a:buFont typeface="Courier New" panose="02070309020205020404" pitchFamily="49" charset="0"/>
              <a:buChar char="o"/>
            </a:pPr>
            <a:r>
              <a:rPr lang="en-US" sz="1700" dirty="0"/>
              <a:t>Ontario (household-based and income-tested benefit)</a:t>
            </a:r>
          </a:p>
          <a:p>
            <a:r>
              <a:rPr lang="en-GB" sz="2400" dirty="0"/>
              <a:t>Participation Income</a:t>
            </a:r>
          </a:p>
          <a:p>
            <a:r>
              <a:rPr lang="en-GB" sz="2400" dirty="0"/>
              <a:t>Negative Income Tax</a:t>
            </a:r>
          </a:p>
          <a:p>
            <a:r>
              <a:rPr lang="en-GB" sz="2400" dirty="0"/>
              <a:t>Tax Credits</a:t>
            </a:r>
          </a:p>
          <a:p>
            <a:pPr lvl="1">
              <a:buFont typeface="Courier New" panose="02070309020205020404" pitchFamily="49" charset="0"/>
              <a:buChar char="o"/>
            </a:pPr>
            <a:r>
              <a:rPr lang="en-GB" sz="2000" dirty="0"/>
              <a:t>US Earned Income Tax Credit</a:t>
            </a:r>
          </a:p>
          <a:p>
            <a:r>
              <a:rPr lang="en-GB" sz="2300" dirty="0"/>
              <a:t>Basic Income Guarantee </a:t>
            </a:r>
          </a:p>
          <a:p>
            <a:r>
              <a:rPr lang="en-GB" sz="2300" dirty="0"/>
              <a:t>Alternatives, not variants</a:t>
            </a:r>
          </a:p>
          <a:p>
            <a:r>
              <a:rPr lang="en-GB" sz="2300" dirty="0"/>
              <a:t>The importance of definitions</a:t>
            </a:r>
          </a:p>
          <a:p>
            <a:r>
              <a:rPr lang="en-GB" sz="2300" dirty="0"/>
              <a:t>The importance of clarity</a:t>
            </a:r>
          </a:p>
          <a:p>
            <a:r>
              <a:rPr lang="en-GB" sz="2300" dirty="0"/>
              <a:t>The Alaskan Permanent Fund Dividend?</a:t>
            </a:r>
          </a:p>
        </p:txBody>
      </p:sp>
    </p:spTree>
    <p:extLst>
      <p:ext uri="{BB962C8B-B14F-4D97-AF65-F5344CB8AC3E}">
        <p14:creationId xmlns:p14="http://schemas.microsoft.com/office/powerpoint/2010/main" val="559959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1586</Words>
  <Application>Microsoft Office PowerPoint</Application>
  <PresentationFormat>On-screen Show (4:3)</PresentationFormat>
  <Paragraphs>135</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-apple-system</vt:lpstr>
      <vt:lpstr>Arial</vt:lpstr>
      <vt:lpstr>Calibri</vt:lpstr>
      <vt:lpstr>Calibri Light</vt:lpstr>
      <vt:lpstr>Courier New</vt:lpstr>
      <vt:lpstr>Times New Roman</vt:lpstr>
      <vt:lpstr>Office Theme</vt:lpstr>
      <vt:lpstr>Basic Income: A brief history of the idea </vt:lpstr>
      <vt:lpstr>BIEN definition</vt:lpstr>
      <vt:lpstr>Early history</vt:lpstr>
      <vt:lpstr>The State Bonus League, 1918</vt:lpstr>
      <vt:lpstr>The modern debate in the UK</vt:lpstr>
      <vt:lpstr>The UK debate</vt:lpstr>
      <vt:lpstr>Continental Europe</vt:lpstr>
      <vt:lpstr>The 2017 survey</vt:lpstr>
      <vt:lpstr>Alternatives to Basic Income</vt:lpstr>
      <vt:lpstr>BIEN’s published clarifications</vt:lpstr>
      <vt:lpstr>Discussion continues</vt:lpstr>
      <vt:lpstr>A new complexity</vt:lpstr>
      <vt:lpstr>‘To all’?</vt:lpstr>
      <vt:lpstr>The debate must continue</vt:lpstr>
      <vt:lpstr>A personal suggestion for amended clarifications</vt:lpstr>
      <vt:lpstr>A personal suggestion for amended clarifications (continued)</vt:lpstr>
      <vt:lpstr>A personal suggestion for amended clarifications (continued)</vt:lpstr>
      <vt:lpstr>A personal suggestion for amended clarifications (continued)</vt:lpstr>
      <vt:lpstr>PowerPoint Presentation</vt:lpstr>
      <vt:lpstr>PowerPoint Presentation</vt:lpstr>
      <vt:lpstr>PowerPoint Presentation</vt:lpstr>
      <vt:lpstr>PowerPoint Presentation</vt:lpstr>
      <vt:lpstr>Additional books, further information, and links to the publishers’ websites, can be found here: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Minimum Income Standards in the Basic Income debate </dc:title>
  <dc:creator>Malcolm Torry</dc:creator>
  <cp:lastModifiedBy>Malcolm Torry</cp:lastModifiedBy>
  <cp:revision>34</cp:revision>
  <dcterms:created xsi:type="dcterms:W3CDTF">2019-07-23T11:19:37Z</dcterms:created>
  <dcterms:modified xsi:type="dcterms:W3CDTF">2022-06-28T12:21:05Z</dcterms:modified>
</cp:coreProperties>
</file>